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98" r:id="rId2"/>
    <p:sldId id="257" r:id="rId3"/>
    <p:sldId id="262" r:id="rId4"/>
    <p:sldId id="299" r:id="rId5"/>
    <p:sldId id="300" r:id="rId6"/>
    <p:sldId id="301" r:id="rId7"/>
    <p:sldId id="306" r:id="rId8"/>
    <p:sldId id="308" r:id="rId9"/>
    <p:sldId id="302" r:id="rId10"/>
    <p:sldId id="304" r:id="rId11"/>
    <p:sldId id="303" r:id="rId12"/>
    <p:sldId id="309" r:id="rId13"/>
    <p:sldId id="315" r:id="rId14"/>
    <p:sldId id="316" r:id="rId15"/>
    <p:sldId id="305" r:id="rId16"/>
    <p:sldId id="307" r:id="rId17"/>
    <p:sldId id="313" r:id="rId18"/>
    <p:sldId id="310" r:id="rId19"/>
    <p:sldId id="311" r:id="rId20"/>
    <p:sldId id="312" r:id="rId21"/>
    <p:sldId id="260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14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송희" initials="김" lastIdx="1" clrIdx="0">
    <p:extLst>
      <p:ext uri="{19B8F6BF-5375-455C-9EA6-DF929625EA0E}">
        <p15:presenceInfo xmlns:p15="http://schemas.microsoft.com/office/powerpoint/2012/main" userId="S::happyducky.lo@o365.yonsei.ac.kr::21f7eea7-1b6e-45c2-a875-ee1da0bc78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9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19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FC503-C1C2-FB48-9730-D9CE2B7B3529}" type="datetimeFigureOut">
              <a:rPr lang="en-KR" smtClean="0"/>
              <a:t>2022/02/10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024B1-073E-7649-84C6-8C378D3A8D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86466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3514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024B1-073E-7649-84C6-8C378D3A8D69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56301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024B1-073E-7649-84C6-8C378D3A8D69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58748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 total </a:t>
            </a:r>
          </a:p>
          <a:p>
            <a:r>
              <a:rPr lang="en-US" dirty="0"/>
              <a:t>Gradient</a:t>
            </a:r>
            <a:r>
              <a:rPr lang="ko-KR" altLang="en-US" dirty="0"/>
              <a:t>가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024B1-073E-7649-84C6-8C378D3A8D69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03748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068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024B1-073E-7649-84C6-8C378D3A8D69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36164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024B1-073E-7649-84C6-8C378D3A8D69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92337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024B1-073E-7649-84C6-8C378D3A8D69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66006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024B1-073E-7649-84C6-8C378D3A8D69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30659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024B1-073E-7649-84C6-8C378D3A8D69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55686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2eb61d9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2eb61d9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548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107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013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009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024B1-073E-7649-84C6-8C378D3A8D69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94871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024B1-073E-7649-84C6-8C378D3A8D69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54966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024B1-073E-7649-84C6-8C378D3A8D69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18963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024B1-073E-7649-84C6-8C378D3A8D69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3448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024B1-073E-7649-84C6-8C378D3A8D69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93817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219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024B1-073E-7649-84C6-8C378D3A8D69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7213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D2480-2618-DC41-9CA9-74AE55206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5BA15-AF31-D64A-8F0F-4A94B8216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3A0CB-4377-6E4A-A2D5-C94B746E8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CC04-D572-4843-84E4-D22E60736F8C}" type="datetimeFigureOut">
              <a:rPr lang="en-KR" smtClean="0"/>
              <a:t>2022/02/10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98414-C5B0-D244-95AE-01821379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63755-D8FF-1D4E-938C-B9F645F2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1189-D49B-1B4A-89DA-A6F06DD3F99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75454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A622-123A-2544-B3DD-0C044B3E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D8BD4-2A4B-B84E-BAE6-08F2F089A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2CC2D-CBEF-F844-8D03-3DA8F2E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CC04-D572-4843-84E4-D22E60736F8C}" type="datetimeFigureOut">
              <a:rPr lang="en-KR" smtClean="0"/>
              <a:t>2022/02/10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8DB0C-4EB1-DA4E-BFC1-FEF7DF1C9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67F29-0854-4E48-89D5-B862D3771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1189-D49B-1B4A-89DA-A6F06DD3F99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56169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0883EE-FA35-214F-A953-154A583224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E56F5C-C66D-9742-B0C9-9107FA1AE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3DC16-9B52-584F-BD8A-23DCEA04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CC04-D572-4843-84E4-D22E60736F8C}" type="datetimeFigureOut">
              <a:rPr lang="en-KR" smtClean="0"/>
              <a:t>2022/02/10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551FE-B693-E948-8FBD-EAC9A73FF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4B349-2EE8-F240-80F1-DF0C6B27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1189-D49B-1B4A-89DA-A6F06DD3F99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13783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131867" y="1030800"/>
            <a:ext cx="5184000" cy="16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113982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algn="l"/>
            <a:fld id="{00000000-1234-1234-1234-123412341234}" type="slidenum">
              <a:rPr lang="es" smtClean="0"/>
              <a:pPr algn="l"/>
              <a:t>‹#›</a:t>
            </a:fld>
            <a:endParaRPr lang="es"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56796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6131867" y="3957605"/>
            <a:ext cx="3894400" cy="7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6370933" y="3707500"/>
            <a:ext cx="9016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36218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 &amp; body slide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542600" y="469600"/>
            <a:ext cx="11106800" cy="5748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88300"/>
            <a:ext cx="12192000" cy="12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938733" y="2539900"/>
            <a:ext cx="7836000" cy="33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1485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3pPr>
            <a:lvl4pPr marL="2438339" lvl="3" indent="-41485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4pPr>
            <a:lvl5pPr marL="3047924" lvl="4" indent="-4063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894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113982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algn="l"/>
            <a:fld id="{00000000-1234-1234-1234-123412341234}" type="slidenum">
              <a:rPr lang="es" smtClean="0"/>
              <a:pPr algn="l"/>
              <a:t>‹#›</a:t>
            </a:fld>
            <a:endParaRPr lang="es"/>
          </a:p>
        </p:txBody>
      </p:sp>
      <p:cxnSp>
        <p:nvCxnSpPr>
          <p:cNvPr id="55" name="Google Shape;55;p8"/>
          <p:cNvCxnSpPr/>
          <p:nvPr/>
        </p:nvCxnSpPr>
        <p:spPr>
          <a:xfrm>
            <a:off x="5645200" y="1631467"/>
            <a:ext cx="9016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248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Quote slide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860667" y="1190000"/>
            <a:ext cx="8252000" cy="364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2525967" y="1502600"/>
            <a:ext cx="7196800" cy="28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13982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algn="l"/>
            <a:fld id="{00000000-1234-1234-1234-123412341234}" type="slidenum">
              <a:rPr lang="es" smtClean="0"/>
              <a:pPr algn="l"/>
              <a:t>‹#›</a:t>
            </a:fld>
            <a:endParaRPr lang="es"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2525967" y="3969867"/>
            <a:ext cx="3894400" cy="7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4980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4A54-A4A4-2645-8C8C-80C9DCCCD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D8C3C-07C7-5A4D-A71C-7BD46B954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AC2AE-7320-0548-AFAE-D0A3BD40B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CC04-D572-4843-84E4-D22E60736F8C}" type="datetimeFigureOut">
              <a:rPr lang="en-KR" smtClean="0"/>
              <a:t>2022/02/10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7CA39-5FF8-1849-BCCB-62EB0B93D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505DE-AE0D-734D-803E-53D27ED60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1189-D49B-1B4A-89DA-A6F06DD3F99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6898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3DD24-F960-8D49-A2B6-EA353EEA9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04250-51E3-E249-933E-D3B880E63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E96FB-E28B-FC45-802C-2E4BBBD52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CC04-D572-4843-84E4-D22E60736F8C}" type="datetimeFigureOut">
              <a:rPr lang="en-KR" smtClean="0"/>
              <a:t>2022/02/10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38B4A-8B0E-EA44-B670-E83683C3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BC209-B911-EF4F-994A-4948E805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1189-D49B-1B4A-89DA-A6F06DD3F99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21556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814F-A287-2B4F-A6F6-6397B95F9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F4A8D-8A74-5F4C-8AC2-C005BEC96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52EA6-B92E-7440-B1A3-1844E059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1D50D-B796-224E-9E19-8CE6440F9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CC04-D572-4843-84E4-D22E60736F8C}" type="datetimeFigureOut">
              <a:rPr lang="en-KR" smtClean="0"/>
              <a:t>2022/02/10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A5957-BC4A-2A4B-82BD-68D303DAB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6D707-2517-E649-A153-D6E634E7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1189-D49B-1B4A-89DA-A6F06DD3F99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991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8906F-D064-FB48-B20C-ADEC1351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643CF-2104-BA4B-A274-02C8363C7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C4413-3196-414A-A928-8648D19C5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32BDF6-7459-4540-A7B0-C5AB339AC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7949C-301F-E246-B0B5-5CC8592552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4CA194-FE96-7149-94FB-B40F1E7F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CC04-D572-4843-84E4-D22E60736F8C}" type="datetimeFigureOut">
              <a:rPr lang="en-KR" smtClean="0"/>
              <a:t>2022/02/10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E75AD-CFC5-B74F-AC5C-DC639DC5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D8E155-0522-174E-A85A-F37E5CCC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1189-D49B-1B4A-89DA-A6F06DD3F99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09375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8A284-737C-2745-951B-5059B8ABA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10561-68B1-6344-8D02-2A4D48A5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CC04-D572-4843-84E4-D22E60736F8C}" type="datetimeFigureOut">
              <a:rPr lang="en-KR" smtClean="0"/>
              <a:t>2022/02/10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E0A98-FF4B-E540-9599-FC7357AA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A11A3-48E9-844A-9331-9C263A99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1189-D49B-1B4A-89DA-A6F06DD3F99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15329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9A4BA7-A584-5F4F-B635-F597BEF5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CC04-D572-4843-84E4-D22E60736F8C}" type="datetimeFigureOut">
              <a:rPr lang="en-KR" smtClean="0"/>
              <a:t>2022/02/10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A2FE4-93BB-4449-ABDB-71B3516C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C40FE-216D-D544-9529-36F884CE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1189-D49B-1B4A-89DA-A6F06DD3F99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0475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36C30-616A-1340-94E2-78EFA09F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99D1-6618-2840-BC6E-212B4484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AF1E5-47F0-4444-B7A2-4849D1BA4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01894-3C32-5546-BA87-02AC43F61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CC04-D572-4843-84E4-D22E60736F8C}" type="datetimeFigureOut">
              <a:rPr lang="en-KR" smtClean="0"/>
              <a:t>2022/02/10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84A77-639A-F749-A3B8-2FCBA1630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65D14-A079-9B45-A530-A30AB69B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1189-D49B-1B4A-89DA-A6F06DD3F99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48951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38280-6230-BE49-ACDF-7DAD29E3E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BCD100-6123-8B42-9DE6-D318FA9462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74674-1A9F-0440-8BD2-8AC6A8746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3829F-2F70-6644-9D44-DCABC6998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CC04-D572-4843-84E4-D22E60736F8C}" type="datetimeFigureOut">
              <a:rPr lang="en-KR" smtClean="0"/>
              <a:t>2022/02/10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B59E6-A14A-0941-B1A5-992F4BB0D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2BEE3-AD8B-0D42-8392-987371157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21189-D49B-1B4A-89DA-A6F06DD3F99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7648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2865EB-9855-944B-A92B-E43F4B0AC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18B74-773C-E64F-B333-4E1B802BE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B5E66-E374-8C45-B110-74454025C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ACC04-D572-4843-84E4-D22E60736F8C}" type="datetimeFigureOut">
              <a:rPr lang="en-KR" smtClean="0"/>
              <a:t>2022/02/10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0489A-83AB-8644-B4AE-E76B63317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2E54B-7122-B14C-9509-8041CF3ED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21189-D49B-1B4A-89DA-A6F06DD3F99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8484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48948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56.png"/><Relationship Id="rId4" Type="http://schemas.openxmlformats.org/officeDocument/2006/relationships/image" Target="../media/image2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ntrotodeeplearning.com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DF7921-A33F-6C4A-8BFE-1D1D73B5E573}"/>
              </a:ext>
            </a:extLst>
          </p:cNvPr>
          <p:cNvSpPr/>
          <p:nvPr/>
        </p:nvSpPr>
        <p:spPr>
          <a:xfrm>
            <a:off x="771331" y="584719"/>
            <a:ext cx="10649339" cy="2301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4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B5D8B0-D4B9-604D-8138-3DE89FC47234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933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r>
              <a:rPr lang="en-KR" sz="5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Recurrent Ne</a:t>
            </a:r>
            <a:r>
              <a:rPr lang="en-US" sz="5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</a:t>
            </a:r>
            <a:r>
              <a:rPr lang="en-KR" sz="5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ral Networks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932460A-4A53-154E-AF4B-01880BF566C0}"/>
              </a:ext>
            </a:extLst>
          </p:cNvPr>
          <p:cNvSpPr txBox="1">
            <a:spLocks/>
          </p:cNvSpPr>
          <p:nvPr/>
        </p:nvSpPr>
        <p:spPr>
          <a:xfrm>
            <a:off x="1524000" y="4308477"/>
            <a:ext cx="9144000" cy="16557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marL="609585" lvl="0" indent="-423323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14856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■"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14856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0639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0639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397923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397923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389457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■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262" indent="0">
              <a:lnSpc>
                <a:spcPct val="150000"/>
              </a:lnSpc>
              <a:buNone/>
            </a:pPr>
            <a:r>
              <a:rPr lang="en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2022 WINTER ESC</a:t>
            </a:r>
          </a:p>
          <a:p>
            <a:pPr marL="186262" indent="0">
              <a:lnSpc>
                <a:spcPct val="150000"/>
              </a:lnSpc>
              <a:buNone/>
            </a:pPr>
            <a:r>
              <a:rPr lang="en-KR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Week6</a:t>
            </a:r>
          </a:p>
          <a:p>
            <a:pPr marL="186262" indent="0" algn="r">
              <a:lnSpc>
                <a:spcPct val="150000"/>
              </a:lnSpc>
              <a:buNone/>
            </a:pPr>
            <a:r>
              <a:rPr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김두은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김송희</a:t>
            </a:r>
            <a:endParaRPr lang="en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421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6131866" y="1989067"/>
            <a:ext cx="6060133" cy="16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SzPts val="1100"/>
            </a:pPr>
            <a:r>
              <a:rPr lang="en-US" altLang="ko-KR" b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 Backpropagation</a:t>
            </a:r>
            <a:br>
              <a:rPr lang="en-US" altLang="ko-KR" b="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b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Through Time (BPTT)</a:t>
            </a:r>
            <a:endParaRPr b="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8481A-61AE-174C-A1E5-DEF05BE6E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1867" y="3957605"/>
            <a:ext cx="4791600" cy="23996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Forward propagation</a:t>
            </a:r>
          </a:p>
          <a:p>
            <a:pPr>
              <a:lnSpc>
                <a:spcPct val="150000"/>
              </a:lnSpc>
            </a:pPr>
            <a:r>
              <a:rPr lang="en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BPTT Algorithm</a:t>
            </a:r>
          </a:p>
        </p:txBody>
      </p:sp>
    </p:spTree>
    <p:extLst>
      <p:ext uri="{BB962C8B-B14F-4D97-AF65-F5344CB8AC3E}">
        <p14:creationId xmlns:p14="http://schemas.microsoft.com/office/powerpoint/2010/main" val="3473113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+mj-ea"/>
              </a:rPr>
              <a:t>2. Backpropagation Through Time </a:t>
            </a:r>
            <a:r>
              <a:rPr lang="en-US" altLang="ko-KR" sz="2400" dirty="0">
                <a:latin typeface="+mj-ea"/>
              </a:rPr>
              <a:t>– Forward propagation</a:t>
            </a:r>
            <a:endParaRPr lang="en-KR" sz="2400" dirty="0">
              <a:latin typeface="+mj-ea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938B70F-6471-6343-988A-5EEA3D9D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127" y="1343815"/>
            <a:ext cx="8985746" cy="400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9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+mj-ea"/>
              </a:rPr>
              <a:t>2. Backpropagation Through Time </a:t>
            </a:r>
            <a:r>
              <a:rPr lang="en-US" altLang="ko-KR" sz="2400" dirty="0">
                <a:latin typeface="+mj-ea"/>
              </a:rPr>
              <a:t>– BPTT Algorithm </a:t>
            </a:r>
            <a:endParaRPr lang="en-KR" sz="2400" dirty="0">
              <a:latin typeface="+mj-ea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8291532-1372-5149-AE9E-4525F0F859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8" t="4456"/>
          <a:stretch/>
        </p:blipFill>
        <p:spPr>
          <a:xfrm>
            <a:off x="1614196" y="1343818"/>
            <a:ext cx="8963608" cy="4164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20B5DA-E1F0-1C48-B2B9-DBD68A921D85}"/>
              </a:ext>
            </a:extLst>
          </p:cNvPr>
          <p:cNvSpPr txBox="1"/>
          <p:nvPr/>
        </p:nvSpPr>
        <p:spPr>
          <a:xfrm>
            <a:off x="3144644" y="5787483"/>
            <a:ext cx="6105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BPTT : b</a:t>
            </a:r>
            <a:r>
              <a:rPr lang="en-KR" dirty="0"/>
              <a:t>ackpropagation algorithm applied to the unrolled graph</a:t>
            </a:r>
          </a:p>
        </p:txBody>
      </p:sp>
    </p:spTree>
    <p:extLst>
      <p:ext uri="{BB962C8B-B14F-4D97-AF65-F5344CB8AC3E}">
        <p14:creationId xmlns:p14="http://schemas.microsoft.com/office/powerpoint/2010/main" val="12686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+mj-ea"/>
              </a:rPr>
              <a:t>2. Backpropagation Through Time </a:t>
            </a:r>
            <a:r>
              <a:rPr lang="en-US" altLang="ko-KR" sz="2400" dirty="0">
                <a:latin typeface="+mj-ea"/>
              </a:rPr>
              <a:t>– BPTT Algorithm </a:t>
            </a:r>
            <a:endParaRPr lang="en-KR" sz="2400" dirty="0">
              <a:latin typeface="+mj-ea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4179017A-FC0B-6842-896A-C04F226FF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9" t="-39" b="2"/>
          <a:stretch/>
        </p:blipFill>
        <p:spPr bwMode="auto">
          <a:xfrm>
            <a:off x="683968" y="2898532"/>
            <a:ext cx="10128405" cy="350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DE91643-70CC-9A43-B995-EB323B0F5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9"/>
          <a:stretch/>
        </p:blipFill>
        <p:spPr bwMode="auto">
          <a:xfrm>
            <a:off x="580913" y="1455816"/>
            <a:ext cx="6691889" cy="104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AA7D0B-E9CC-3944-BD63-3BB9C1C3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635" y="3252298"/>
            <a:ext cx="5640593" cy="29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2088F5-1923-E04D-B60D-46EAE90D9D2D}"/>
                  </a:ext>
                </a:extLst>
              </p:cNvPr>
              <p:cNvSpPr txBox="1"/>
              <p:nvPr/>
            </p:nvSpPr>
            <p:spPr>
              <a:xfrm>
                <a:off x="3603812" y="1808103"/>
                <a:ext cx="12444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2088F5-1923-E04D-B60D-46EAE90D9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812" y="1808103"/>
                <a:ext cx="1244443" cy="338554"/>
              </a:xfrm>
              <a:prstGeom prst="rect">
                <a:avLst/>
              </a:prstGeom>
              <a:blipFill>
                <a:blip r:embed="rId6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B4E0D00-DDCE-AE4A-8C44-51981C923050}"/>
              </a:ext>
            </a:extLst>
          </p:cNvPr>
          <p:cNvSpPr txBox="1"/>
          <p:nvPr/>
        </p:nvSpPr>
        <p:spPr>
          <a:xfrm>
            <a:off x="791544" y="1289903"/>
            <a:ext cx="371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Calibri" panose="020F0502020204030204" pitchFamily="34" charset="0"/>
                <a:cs typeface="Calibri" panose="020F0502020204030204" pitchFamily="34" charset="0"/>
              </a:rPr>
              <a:t>Update the weights to minimize loss: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1BB666D0-19BE-514A-BEAD-CFD4E1FF3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466" y="1181806"/>
            <a:ext cx="4402932" cy="187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56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+mj-ea"/>
              </a:rPr>
              <a:t>2. Backpropagation Through Time </a:t>
            </a:r>
            <a:r>
              <a:rPr lang="en-US" altLang="ko-KR" sz="2400" dirty="0">
                <a:latin typeface="+mj-ea"/>
              </a:rPr>
              <a:t>– BPTT Algorithm </a:t>
            </a:r>
            <a:endParaRPr lang="en-KR" sz="2400" dirty="0">
              <a:latin typeface="+mj-ea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572E1055-A1AB-1247-AAA1-614C14417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2519544"/>
            <a:ext cx="10951457" cy="427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7E8D730-1FA5-9A44-943D-B0FC06316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190" y="1095055"/>
            <a:ext cx="4402932" cy="187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598B60E-C4E9-B44E-8D30-D99727CF88F2}"/>
                  </a:ext>
                </a:extLst>
              </p:cNvPr>
              <p:cNvSpPr/>
              <p:nvPr/>
            </p:nvSpPr>
            <p:spPr>
              <a:xfrm>
                <a:off x="581888" y="4380809"/>
                <a:ext cx="257026" cy="1776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KR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598B60E-C4E9-B44E-8D30-D99727CF8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8" y="4380809"/>
                <a:ext cx="257026" cy="177645"/>
              </a:xfrm>
              <a:prstGeom prst="rect">
                <a:avLst/>
              </a:prstGeom>
              <a:blipFill>
                <a:blip r:embed="rId5"/>
                <a:stretch>
                  <a:fillRect l="-13636"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ACCE877-5031-2942-9454-E66B09E41CC8}"/>
                  </a:ext>
                </a:extLst>
              </p:cNvPr>
              <p:cNvSpPr/>
              <p:nvPr/>
            </p:nvSpPr>
            <p:spPr>
              <a:xfrm>
                <a:off x="581219" y="5123413"/>
                <a:ext cx="257026" cy="1776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KR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ACCE877-5031-2942-9454-E66B09E41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19" y="5123413"/>
                <a:ext cx="257026" cy="177645"/>
              </a:xfrm>
              <a:prstGeom prst="rect">
                <a:avLst/>
              </a:prstGeom>
              <a:blipFill>
                <a:blip r:embed="rId6"/>
                <a:stretch>
                  <a:fillRect l="-13636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489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6131867" y="1989067"/>
            <a:ext cx="4791600" cy="16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s" b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en-US" b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Some RNN Architectures </a:t>
            </a:r>
            <a:r>
              <a:rPr lang="en-US" sz="4000" b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(5)</a:t>
            </a:r>
            <a:endParaRPr b="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8481A-61AE-174C-A1E5-DEF05BE6E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1867" y="3957605"/>
            <a:ext cx="5487704" cy="23996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Bi-directional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Encoder-Decoder 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Sequence-to-Sequence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lang="en-US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Deep Recurrent </a:t>
            </a:r>
          </a:p>
          <a:p>
            <a:pPr>
              <a:lnSpc>
                <a:spcPct val="150000"/>
              </a:lnSpc>
            </a:pPr>
            <a:r>
              <a:rPr lang="en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Recursive Neural Networks</a:t>
            </a:r>
            <a:endParaRPr lang="en-US" altLang="ko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Echo State</a:t>
            </a:r>
          </a:p>
        </p:txBody>
      </p:sp>
    </p:spTree>
    <p:extLst>
      <p:ext uri="{BB962C8B-B14F-4D97-AF65-F5344CB8AC3E}">
        <p14:creationId xmlns:p14="http://schemas.microsoft.com/office/powerpoint/2010/main" val="364747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+mj-ea"/>
              </a:rPr>
              <a:t>3. Some RNN Architectures </a:t>
            </a:r>
            <a:r>
              <a:rPr lang="en-US" altLang="ko-KR" sz="2400" dirty="0">
                <a:latin typeface="+mj-ea"/>
              </a:rPr>
              <a:t>– Bi-directional RNNs </a:t>
            </a:r>
            <a:endParaRPr lang="en-KR" sz="2400" dirty="0">
              <a:latin typeface="+mj-ea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3559D12-8019-294B-96B9-9C74DE64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10" y="1143659"/>
            <a:ext cx="6238178" cy="5589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3700A6-D9DB-8A4E-8FC0-863318061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51" y="4153053"/>
            <a:ext cx="3591877" cy="258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14C5B3-7C70-7C42-B677-87E3D12A86A3}"/>
              </a:ext>
            </a:extLst>
          </p:cNvPr>
          <p:cNvSpPr txBox="1"/>
          <p:nvPr/>
        </p:nvSpPr>
        <p:spPr>
          <a:xfrm>
            <a:off x="10415239" y="3795635"/>
            <a:ext cx="1680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</a:rPr>
              <a:t>cf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Standard RNN</a:t>
            </a:r>
            <a:endParaRPr lang="en-KR" sz="16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C1546-78E2-5C4E-B58F-0BDF0E6E5688}"/>
                  </a:ext>
                </a:extLst>
              </p:cNvPr>
              <p:cNvSpPr txBox="1"/>
              <p:nvPr/>
            </p:nvSpPr>
            <p:spPr>
              <a:xfrm>
                <a:off x="5184513" y="1252686"/>
                <a:ext cx="6844178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SzPct val="100000"/>
                  <a:buFont typeface="Wingdings" pitchFamily="2" charset="2"/>
                  <a:buChar char="ü"/>
                </a:pPr>
                <a:r>
                  <a:rPr lang="en-US" dirty="0"/>
                  <a:t>Standard RNNs had </a:t>
                </a:r>
                <a:r>
                  <a:rPr lang="en-US" i="1" dirty="0"/>
                  <a:t>‘causal</a:t>
                </a:r>
                <a:r>
                  <a:rPr lang="en-US" dirty="0"/>
                  <a:t>’ structures</a:t>
                </a:r>
              </a:p>
              <a:p>
                <a:r>
                  <a:rPr lang="en-US" dirty="0"/>
                  <a:t>: </a:t>
                </a:r>
                <a:r>
                  <a:rPr lang="en-US" u="sng" dirty="0"/>
                  <a:t>only</a:t>
                </a:r>
                <a:r>
                  <a:rPr lang="en-US" dirty="0"/>
                  <a:t> captures information from the </a:t>
                </a:r>
                <a:r>
                  <a:rPr lang="en-US" b="1" dirty="0"/>
                  <a:t>past</a:t>
                </a:r>
                <a:r>
                  <a:rPr lang="en-US" dirty="0"/>
                  <a:t> and </a:t>
                </a:r>
                <a:r>
                  <a:rPr lang="en-US" b="1" dirty="0"/>
                  <a:t>present</a:t>
                </a:r>
                <a:r>
                  <a:rPr lang="en-US" dirty="0"/>
                  <a:t> input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ü"/>
                </a:pPr>
                <a:r>
                  <a:rPr lang="en-US" dirty="0"/>
                  <a:t>What we want</a:t>
                </a:r>
              </a:p>
              <a:p>
                <a:r>
                  <a:rPr lang="en-US" dirty="0"/>
                  <a:t>: make prediction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which may depend on </a:t>
                </a:r>
                <a:r>
                  <a:rPr lang="en-US" b="1" dirty="0"/>
                  <a:t>both past and the </a:t>
                </a:r>
                <a:r>
                  <a:rPr lang="en-US" b="1" dirty="0">
                    <a:highlight>
                      <a:srgbClr val="FFFF00"/>
                    </a:highlight>
                  </a:rPr>
                  <a:t>future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ü"/>
                </a:pPr>
                <a:r>
                  <a:rPr lang="en-US" dirty="0"/>
                  <a:t>ex) having knowledge of the first and last words of a sentence to predict the middle words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C1546-78E2-5C4E-B58F-0BDF0E6E5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513" y="1252686"/>
                <a:ext cx="6844178" cy="2062103"/>
              </a:xfrm>
              <a:prstGeom prst="rect">
                <a:avLst/>
              </a:prstGeom>
              <a:blipFill>
                <a:blip r:embed="rId5"/>
                <a:stretch>
                  <a:fillRect l="-741" t="-1220" b="-365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ame 8">
            <a:extLst>
              <a:ext uri="{FF2B5EF4-FFF2-40B4-BE49-F238E27FC236}">
                <a16:creationId xmlns:a16="http://schemas.microsoft.com/office/drawing/2014/main" id="{5E572905-FA44-B747-8D5A-D7DE9FA232EF}"/>
              </a:ext>
            </a:extLst>
          </p:cNvPr>
          <p:cNvSpPr/>
          <p:nvPr/>
        </p:nvSpPr>
        <p:spPr>
          <a:xfrm>
            <a:off x="2118732" y="3367305"/>
            <a:ext cx="2610678" cy="1432777"/>
          </a:xfrm>
          <a:prstGeom prst="frame">
            <a:avLst>
              <a:gd name="adj1" fmla="val 2382"/>
            </a:avLst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7B2BC9-6CAC-0749-AAC2-606D39E20D38}"/>
                  </a:ext>
                </a:extLst>
              </p:cNvPr>
              <p:cNvSpPr txBox="1"/>
              <p:nvPr/>
            </p:nvSpPr>
            <p:spPr>
              <a:xfrm>
                <a:off x="4864377" y="4161291"/>
                <a:ext cx="2954911" cy="92333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2 sub-RNNs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- forward through time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KR" dirty="0"/>
                  <a:t> - backward through time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7B2BC9-6CAC-0749-AAC2-606D39E20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377" y="4161291"/>
                <a:ext cx="2954911" cy="923330"/>
              </a:xfrm>
              <a:prstGeom prst="rect">
                <a:avLst/>
              </a:prstGeom>
              <a:blipFill>
                <a:blip r:embed="rId6"/>
                <a:stretch>
                  <a:fillRect l="-1717" t="-2703" r="-858" b="-9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8845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+mj-ea"/>
              </a:rPr>
              <a:t>3. Some RNN Architectures </a:t>
            </a:r>
            <a:r>
              <a:rPr lang="en-US" altLang="ko-KR" sz="2400" dirty="0">
                <a:latin typeface="+mj-ea"/>
              </a:rPr>
              <a:t>– </a:t>
            </a:r>
            <a:r>
              <a:rPr 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Encoder-Decoder (Sequence-to-Sequence) Architectures</a:t>
            </a:r>
            <a:endParaRPr lang="en-KR" sz="2400" dirty="0">
              <a:latin typeface="+mj-ea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D53F5A4-AECB-3E4B-9B03-292BBC2A2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330"/>
          <a:stretch/>
        </p:blipFill>
        <p:spPr>
          <a:xfrm>
            <a:off x="797800" y="1273162"/>
            <a:ext cx="1298630" cy="2509337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C5DD3E0-07F1-EF43-8A82-4CE3BC685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820" y="3762023"/>
            <a:ext cx="9762360" cy="3009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C1546-78E2-5C4E-B58F-0BDF0E6E5688}"/>
                  </a:ext>
                </a:extLst>
              </p:cNvPr>
              <p:cNvSpPr txBox="1"/>
              <p:nvPr/>
            </p:nvSpPr>
            <p:spPr>
              <a:xfrm>
                <a:off x="5330281" y="1429279"/>
                <a:ext cx="674819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SzPct val="100000"/>
                  <a:buFont typeface="Wingdings" pitchFamily="2" charset="2"/>
                  <a:buChar char="ü"/>
                </a:pPr>
                <a:r>
                  <a:rPr lang="en-US" dirty="0"/>
                  <a:t>input-output not necessarily the same length</a:t>
                </a:r>
              </a:p>
              <a:p>
                <a:pPr marL="285750" indent="-285750">
                  <a:buSzPct val="100000"/>
                  <a:buFont typeface="Wingdings" pitchFamily="2" charset="2"/>
                  <a:buChar char="ü"/>
                </a:pPr>
                <a:r>
                  <a:rPr lang="en-US" dirty="0"/>
                  <a:t>ex) speech recognition, machine translation, question answering, …</a:t>
                </a:r>
              </a:p>
              <a:p>
                <a:pPr marL="285750" indent="-285750">
                  <a:buSzPct val="100000"/>
                  <a:buFont typeface="Wingdings" pitchFamily="2" charset="2"/>
                  <a:buChar char="ü"/>
                </a:pPr>
                <a:r>
                  <a:rPr lang="en-US" b="1" dirty="0"/>
                  <a:t>“context”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that summarizes the input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285750" indent="-285750">
                  <a:buSzPct val="100000"/>
                  <a:buFont typeface="Wingdings" pitchFamily="2" charset="2"/>
                  <a:buChar char="ü"/>
                </a:pPr>
                <a:endParaRPr lang="en-US" dirty="0"/>
              </a:p>
              <a:p>
                <a:pPr marL="400050" indent="-400050">
                  <a:buSzPct val="100000"/>
                  <a:buFont typeface="+mj-lt"/>
                  <a:buAutoNum type="romanLcPeriod"/>
                </a:pPr>
                <a:r>
                  <a:rPr lang="en-US" dirty="0"/>
                  <a:t>An encoder RNN processes the input sequence. The encoder emits the context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marL="400050" indent="-400050">
                  <a:buSzPct val="100000"/>
                  <a:buFont typeface="+mj-lt"/>
                  <a:buAutoNum type="romanLcPeriod"/>
                </a:pPr>
                <a:r>
                  <a:rPr lang="en-US" dirty="0"/>
                  <a:t>A decoder RNN is conditioned on the context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to generate the output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400050" indent="-400050">
                  <a:buSzPct val="100000"/>
                  <a:buFont typeface="+mj-lt"/>
                  <a:buAutoNum type="romanLcPeriod"/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C1546-78E2-5C4E-B58F-0BDF0E6E5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281" y="1429279"/>
                <a:ext cx="6748192" cy="2585323"/>
              </a:xfrm>
              <a:prstGeom prst="rect">
                <a:avLst/>
              </a:prstGeom>
              <a:blipFill>
                <a:blip r:embed="rId5"/>
                <a:stretch>
                  <a:fillRect l="-752" t="-976" r="-37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0C9C00A-2784-2346-A979-60CD05C32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95" r="416"/>
          <a:stretch/>
        </p:blipFill>
        <p:spPr>
          <a:xfrm>
            <a:off x="2542477" y="1252686"/>
            <a:ext cx="2341757" cy="250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22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+mj-ea"/>
              </a:rPr>
              <a:t>3. Some RNN Architectures </a:t>
            </a:r>
            <a:r>
              <a:rPr lang="en-US" altLang="ko-KR" sz="2400" dirty="0">
                <a:latin typeface="+mj-ea"/>
              </a:rPr>
              <a:t>– Deep Recurrent Networks</a:t>
            </a:r>
            <a:endParaRPr lang="en-KR" sz="2400" dirty="0">
              <a:latin typeface="+mj-ea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3867F5-D64E-3747-B240-BB047A479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21" y="1252686"/>
            <a:ext cx="6266985" cy="53840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C1546-78E2-5C4E-B58F-0BDF0E6E5688}"/>
                  </a:ext>
                </a:extLst>
              </p:cNvPr>
              <p:cNvSpPr txBox="1"/>
              <p:nvPr/>
            </p:nvSpPr>
            <p:spPr>
              <a:xfrm>
                <a:off x="5218772" y="1252686"/>
                <a:ext cx="67420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ct val="100000"/>
                </a:pPr>
                <a:r>
                  <a:rPr lang="en-US" dirty="0"/>
                  <a:t>*black square : an interaction taking place with a delay of 1 time step from the state 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to the state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C1546-78E2-5C4E-B58F-0BDF0E6E5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2" y="1252686"/>
                <a:ext cx="6742082" cy="646331"/>
              </a:xfrm>
              <a:prstGeom prst="rect">
                <a:avLst/>
              </a:prstGeom>
              <a:blipFill>
                <a:blip r:embed="rId4"/>
                <a:stretch>
                  <a:fillRect l="-564" t="-3846" b="-1538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8D48694-4DD8-C241-92C1-D78538C7F2BE}"/>
              </a:ext>
            </a:extLst>
          </p:cNvPr>
          <p:cNvSpPr txBox="1"/>
          <p:nvPr/>
        </p:nvSpPr>
        <p:spPr>
          <a:xfrm>
            <a:off x="5908412" y="2005697"/>
            <a:ext cx="55739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/>
              <a:t>기존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dirty="0"/>
              <a:t>shallow</a:t>
            </a:r>
            <a:r>
              <a:rPr lang="ko-KR" altLang="en-US" dirty="0"/>
              <a:t> </a:t>
            </a:r>
            <a:r>
              <a:rPr lang="en-US" altLang="ko-KR" dirty="0"/>
              <a:t>transformation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ü"/>
            </a:pPr>
            <a:r>
              <a:rPr lang="en-US" dirty="0"/>
              <a:t>Would it be advantageous to introduce depth in each of these operations?</a:t>
            </a:r>
          </a:p>
          <a:p>
            <a:pPr marL="285750" indent="-285750">
              <a:spcBef>
                <a:spcPts val="1200"/>
              </a:spcBef>
              <a:buFont typeface="Wingdings" pitchFamily="2" charset="2"/>
              <a:buChar char="ü"/>
            </a:pPr>
            <a:r>
              <a:rPr lang="en-US" dirty="0"/>
              <a:t>multiple layers of RNN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29432-8903-F548-A0D2-3F8B6E205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74" y="1343818"/>
            <a:ext cx="887902" cy="32550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C9DC2C-29E2-514A-8D48-C0FF70716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1786" y="3711841"/>
            <a:ext cx="5929866" cy="1508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0368C-FFD8-F54D-ADC5-E043B992708F}"/>
              </a:ext>
            </a:extLst>
          </p:cNvPr>
          <p:cNvSpPr txBox="1"/>
          <p:nvPr/>
        </p:nvSpPr>
        <p:spPr>
          <a:xfrm>
            <a:off x="304628" y="4804431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shallow</a:t>
            </a:r>
            <a:endParaRPr lang="en-KR" sz="14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338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+mj-ea"/>
              </a:rPr>
              <a:t>3. Some RNN Architectures </a:t>
            </a:r>
            <a:r>
              <a:rPr lang="en-US" altLang="ko-KR" sz="2400" dirty="0">
                <a:latin typeface="+mj-ea"/>
              </a:rPr>
              <a:t>– Recursive Neural Network</a:t>
            </a:r>
            <a:endParaRPr lang="en-KR" sz="2400" dirty="0">
              <a:latin typeface="+mj-ea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D2C1546-78E2-5C4E-B58F-0BDF0E6E5688}"/>
              </a:ext>
            </a:extLst>
          </p:cNvPr>
          <p:cNvSpPr txBox="1"/>
          <p:nvPr/>
        </p:nvSpPr>
        <p:spPr>
          <a:xfrm>
            <a:off x="413283" y="4121442"/>
            <a:ext cx="568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b="1" dirty="0"/>
              <a:t>&lt; recurrent vs convolutional vs recursive &gt;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437D37-DF9D-4E44-9ABB-85B9362E4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7" y="5061902"/>
            <a:ext cx="3271664" cy="140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1407BF8-A9EA-1046-9AA5-5B312CA1B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424" y="4179248"/>
            <a:ext cx="2958531" cy="241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46B6E7-BF45-3342-B5A5-6C92828649BE}"/>
              </a:ext>
            </a:extLst>
          </p:cNvPr>
          <p:cNvSpPr txBox="1"/>
          <p:nvPr/>
        </p:nvSpPr>
        <p:spPr>
          <a:xfrm>
            <a:off x="1805681" y="4627220"/>
            <a:ext cx="1066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recurrent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56F93CE-1779-3045-A051-EC1A8281C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997" y="4377107"/>
            <a:ext cx="3305797" cy="209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3A8194-B066-0A42-83C0-BD0D2E1AA2D5}"/>
              </a:ext>
            </a:extLst>
          </p:cNvPr>
          <p:cNvSpPr txBox="1"/>
          <p:nvPr/>
        </p:nvSpPr>
        <p:spPr>
          <a:xfrm>
            <a:off x="10745677" y="4422549"/>
            <a:ext cx="103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recursive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2A7E29-2D72-B14A-82B5-7C3E9815F02C}"/>
              </a:ext>
            </a:extLst>
          </p:cNvPr>
          <p:cNvSpPr txBox="1"/>
          <p:nvPr/>
        </p:nvSpPr>
        <p:spPr>
          <a:xfrm>
            <a:off x="6683520" y="4235354"/>
            <a:ext cx="155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</a:t>
            </a:r>
            <a:endParaRPr lang="en-KR" dirty="0"/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66CE51C7-E576-DB4D-95CA-59D41B18F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633" y="1084507"/>
            <a:ext cx="4254279" cy="279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EDD06A-B7BC-E842-90EA-C796A2C18DAE}"/>
              </a:ext>
            </a:extLst>
          </p:cNvPr>
          <p:cNvSpPr txBox="1"/>
          <p:nvPr/>
        </p:nvSpPr>
        <p:spPr>
          <a:xfrm>
            <a:off x="303117" y="1211355"/>
            <a:ext cx="7260812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computational graph structured as a </a:t>
            </a:r>
            <a:r>
              <a:rPr lang="en-US" b="1" dirty="0"/>
              <a:t>deep tree</a:t>
            </a:r>
            <a:r>
              <a:rPr lang="en-US" dirty="0"/>
              <a:t> rather than chain-like structure of RNNs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Inputs of tree structures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ex) natural language processing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/>
              <a:t>recursive </a:t>
            </a:r>
            <a:r>
              <a:rPr lang="ko-KR" altLang="en-US" b="1" dirty="0"/>
              <a:t>⊃</a:t>
            </a:r>
            <a:r>
              <a:rPr lang="en-US" altLang="ko-KR" b="1" dirty="0"/>
              <a:t> recurrent </a:t>
            </a:r>
            <a:endParaRPr lang="en-KR" altLang="ko-KR" b="1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FC303C-AA3C-EB42-BD57-278A955D1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56" y="1769348"/>
            <a:ext cx="3271617" cy="22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5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+mj-ea"/>
              </a:rPr>
              <a:t>Contents</a:t>
            </a:r>
            <a:endParaRPr lang="en-KR" sz="3200" dirty="0">
              <a:latin typeface="+mj-ea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DD670EC-CDA1-CB42-A70C-C23E36E70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/>
          </a:bodyPr>
          <a:lstStyle/>
          <a:p>
            <a:pPr marL="457200" indent="-457200">
              <a:lnSpc>
                <a:spcPct val="2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sz="2400" dirty="0">
                <a:latin typeface="+mn-ea"/>
              </a:rPr>
              <a:t>RNN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Structure</a:t>
            </a:r>
          </a:p>
          <a:p>
            <a:pPr marL="457200" indent="-457200">
              <a:lnSpc>
                <a:spcPct val="2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sz="2400" dirty="0">
                <a:latin typeface="+mn-ea"/>
              </a:rPr>
              <a:t>Backpropagation Through Time Algorithm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(BPTT)</a:t>
            </a:r>
          </a:p>
          <a:p>
            <a:pPr marL="457200" indent="-457200">
              <a:lnSpc>
                <a:spcPct val="2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sz="2400" dirty="0">
                <a:latin typeface="+mn-ea"/>
              </a:rPr>
              <a:t>Some RNN Architectures(5):</a:t>
            </a:r>
            <a:br>
              <a:rPr lang="en-US" altLang="ko-KR" sz="2400" dirty="0">
                <a:latin typeface="+mn-ea"/>
              </a:rPr>
            </a:br>
            <a:r>
              <a:rPr lang="en-US" altLang="ko-KR" sz="1800" dirty="0">
                <a:latin typeface="+mn-ea"/>
              </a:rPr>
              <a:t>Bi-directional, Deep Recurrent, </a:t>
            </a:r>
            <a:r>
              <a:rPr 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Encoder-Decoder(Sequence-to-Sequence)</a:t>
            </a:r>
            <a:r>
              <a:rPr lang="en-US" altLang="ko-KR" sz="1800" dirty="0">
                <a:latin typeface="+mn-ea"/>
              </a:rPr>
              <a:t>, Recursive, Echo State</a:t>
            </a:r>
          </a:p>
          <a:p>
            <a:pPr marL="457200" indent="-457200">
              <a:lnSpc>
                <a:spcPct val="2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sz="2400" dirty="0">
                <a:latin typeface="+mn-ea"/>
              </a:rPr>
              <a:t>LSTM</a:t>
            </a:r>
          </a:p>
          <a:p>
            <a:pPr marL="457200" indent="-457200">
              <a:lnSpc>
                <a:spcPct val="2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altLang="ko-KR" sz="2400" dirty="0">
                <a:latin typeface="+mn-ea"/>
              </a:rPr>
              <a:t>Attention, Transformer Model</a:t>
            </a: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939781" y="1363889"/>
            <a:ext cx="1607476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47665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+mj-ea"/>
              </a:rPr>
              <a:t>3. Some RNN Architectures </a:t>
            </a:r>
            <a:r>
              <a:rPr lang="en-US" altLang="ko-KR" sz="2400" dirty="0">
                <a:latin typeface="+mj-ea"/>
              </a:rPr>
              <a:t>– Echo State Networks (ESN)</a:t>
            </a:r>
            <a:endParaRPr lang="en-KR" sz="2400" dirty="0">
              <a:latin typeface="+mj-ea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FB3636C-A682-4A4A-95E3-E7FBA59B1FBA}"/>
              </a:ext>
            </a:extLst>
          </p:cNvPr>
          <p:cNvSpPr/>
          <p:nvPr/>
        </p:nvSpPr>
        <p:spPr>
          <a:xfrm>
            <a:off x="457200" y="5968764"/>
            <a:ext cx="1127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Gentle introduction to Echo State Networks</a:t>
            </a:r>
            <a:endParaRPr lang="en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KR" dirty="0">
                <a:solidFill>
                  <a:schemeClr val="bg1">
                    <a:lumMod val="50000"/>
                  </a:schemeClr>
                </a:solidFill>
              </a:rPr>
              <a:t>https://towardsdatascience.com/gentle-introduction-to-echo-state-networks-af99e5373c68</a:t>
            </a:r>
          </a:p>
        </p:txBody>
      </p:sp>
      <p:pic>
        <p:nvPicPr>
          <p:cNvPr id="6148" name="Picture 4" descr="The architecture of standard Echo State Network (ESN). | Download  Scientific Diagram">
            <a:extLst>
              <a:ext uri="{FF2B5EF4-FFF2-40B4-BE49-F238E27FC236}">
                <a16:creationId xmlns:a16="http://schemas.microsoft.com/office/drawing/2014/main" id="{1AF1EA7A-EB29-C24E-BAD3-D5421F724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34" y="1950470"/>
            <a:ext cx="5501870" cy="298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053F74-B4B4-3E47-A8DE-56EB5CE81340}"/>
                  </a:ext>
                </a:extLst>
              </p:cNvPr>
              <p:cNvSpPr txBox="1"/>
              <p:nvPr/>
            </p:nvSpPr>
            <p:spPr>
              <a:xfrm>
                <a:off x="5641904" y="1950470"/>
                <a:ext cx="6550096" cy="3103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ü"/>
                </a:pPr>
                <a:r>
                  <a:rPr lang="en-US" dirty="0"/>
                  <a:t>Input </a:t>
                </a:r>
                <a:r>
                  <a:rPr lang="en-US" dirty="0">
                    <a:sym typeface="Wingdings" pitchFamily="2" charset="2"/>
                  </a:rPr>
                  <a:t> Hidden (=</a:t>
                </a:r>
                <a:r>
                  <a:rPr lang="en-US" b="1" dirty="0">
                    <a:sym typeface="Wingdings" pitchFamily="2" charset="2"/>
                  </a:rPr>
                  <a:t>reservoir</a:t>
                </a:r>
                <a:r>
                  <a:rPr lang="en-US" dirty="0">
                    <a:sym typeface="Wingdings" pitchFamily="2" charset="2"/>
                  </a:rPr>
                  <a:t>)  Output</a:t>
                </a:r>
                <a:endParaRPr lang="en-US" dirty="0"/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b="1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:r>
                  <a:rPr lang="en-US" altLang="ko-KR" b="1" dirty="0"/>
                  <a:t>randomly assigned, not trainable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ü"/>
                </a:pPr>
                <a:r>
                  <a:rPr lang="en-US" altLang="ko-KR" b="1" dirty="0"/>
                  <a:t>only</a:t>
                </a:r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b="1" dirty="0"/>
                  <a:t> are trainable </a:t>
                </a:r>
                <a:r>
                  <a:rPr lang="en-US" dirty="0"/>
                  <a:t>and can be learned 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ü"/>
                </a:pPr>
                <a:r>
                  <a:rPr lang="en-US" i="1" dirty="0">
                    <a:sym typeface="Wingdings" pitchFamily="2" charset="2"/>
                  </a:rPr>
                  <a:t>reservoir computing</a:t>
                </a:r>
                <a:r>
                  <a:rPr lang="en-US" dirty="0">
                    <a:sym typeface="Wingdings" pitchFamily="2" charset="2"/>
                  </a:rPr>
                  <a:t>: Hidden units form of reservoir of temporal features which may capture different aspects of the history of inputs</a:t>
                </a: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ü"/>
                </a:pPr>
                <a:r>
                  <a:rPr lang="en-US" dirty="0">
                    <a:sym typeface="Wingdings" pitchFamily="2" charset="2"/>
                  </a:rPr>
                  <a:t>reservoir = </a:t>
                </a:r>
                <a:r>
                  <a:rPr lang="ko-KR" altLang="en-US" dirty="0">
                    <a:sym typeface="Wingdings" pitchFamily="2" charset="2"/>
                  </a:rPr>
                  <a:t>저수지</a:t>
                </a:r>
                <a:endParaRPr lang="en-US" dirty="0">
                  <a:sym typeface="Wingdings" pitchFamily="2" charset="2"/>
                </a:endParaRPr>
              </a:p>
              <a:p>
                <a:pPr marL="285750" indent="-285750">
                  <a:spcBef>
                    <a:spcPts val="1200"/>
                  </a:spcBef>
                  <a:buFont typeface="Wingdings" pitchFamily="2" charset="2"/>
                  <a:buChar char="ü"/>
                </a:pPr>
                <a:r>
                  <a:rPr lang="en-US" dirty="0">
                    <a:sym typeface="Wingdings" pitchFamily="2" charset="2"/>
                  </a:rPr>
                  <a:t>Help to learn long-term dependencies + fast</a:t>
                </a:r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053F74-B4B4-3E47-A8DE-56EB5CE81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904" y="1950470"/>
                <a:ext cx="6550096" cy="3103222"/>
              </a:xfrm>
              <a:prstGeom prst="rect">
                <a:avLst/>
              </a:prstGeom>
              <a:blipFill>
                <a:blip r:embed="rId4"/>
                <a:stretch>
                  <a:fillRect l="-580" t="-816" b="-244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700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3A785EB-9CB8-7B4B-914D-C836256842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algn="ctr"/>
            <a:r>
              <a:rPr lang="en-KR" sz="4800" dirty="0">
                <a:solidFill>
                  <a:schemeClr val="bg1"/>
                </a:solidFill>
              </a:rPr>
              <a:t>Break Time</a:t>
            </a:r>
          </a:p>
        </p:txBody>
      </p:sp>
    </p:spTree>
    <p:extLst>
      <p:ext uri="{BB962C8B-B14F-4D97-AF65-F5344CB8AC3E}">
        <p14:creationId xmlns:p14="http://schemas.microsoft.com/office/powerpoint/2010/main" val="875462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Remark: RNN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핵심적인 특징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DD670EC-CDA1-CB42-A70C-C23E36E70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300"/>
            <a:ext cx="10515600" cy="4351338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ts val="400"/>
              </a:spcBef>
              <a:buAutoNum type="arabicPeriod"/>
            </a:pP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정해지지 않은 길이의 입력 시퀀스를 다룰 수 있다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spcBef>
                <a:spcPts val="400"/>
              </a:spcBef>
              <a:buAutoNum type="arabicPeriod"/>
            </a:pP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장기 의존성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(Long-term dependency)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어느 정도 다룰 수 있다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spcBef>
                <a:spcPts val="400"/>
              </a:spcBef>
              <a:buAutoNum type="arabicPeriod"/>
            </a:pP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입력 시퀀스의 순서 정보가 보존된다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spcBef>
                <a:spcPts val="400"/>
              </a:spcBef>
              <a:buAutoNum type="arabicPeriod"/>
            </a:pP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이를 위해 전체 시점 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t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대해 </a:t>
            </a:r>
            <a:r>
              <a:rPr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파라메터가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공유되며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BPTT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이루어진다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0376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6131867" y="1989067"/>
            <a:ext cx="4791600" cy="16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s" b="0" dirty="0">
                <a:latin typeface="NanumGothic" panose="020D0604000000000000" pitchFamily="34" charset="-127"/>
                <a:ea typeface="NanumGothic" panose="020D0604000000000000" pitchFamily="34" charset="-127"/>
              </a:rPr>
              <a:t>4. LSTM</a:t>
            </a:r>
            <a:endParaRPr b="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8481A-61AE-174C-A1E5-DEF05BE6E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1867" y="3957605"/>
            <a:ext cx="3894400" cy="23996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KR" sz="200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Long-Term Dependency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문제</a:t>
            </a:r>
            <a:endParaRPr lang="en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KR" sz="200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2000">
                <a:latin typeface="NanumGothic" panose="020D0604000000000000" pitchFamily="34" charset="-127"/>
                <a:ea typeface="NanumGothic" panose="020D0604000000000000" pitchFamily="34" charset="-127"/>
              </a:rPr>
              <a:t>임시적인 해결 방안들</a:t>
            </a:r>
            <a:endParaRPr lang="en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KR" sz="200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LSTM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그 구현</a:t>
            </a:r>
            <a:endParaRPr lang="en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4772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 LSTM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94617E-7445-324A-BA64-1E551FB66495}"/>
              </a:ext>
            </a:extLst>
          </p:cNvPr>
          <p:cNvSpPr txBox="1"/>
          <p:nvPr/>
        </p:nvSpPr>
        <p:spPr>
          <a:xfrm>
            <a:off x="2091847" y="51857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F89B5D-12EF-0341-8E1C-9BDFC6424969}"/>
                  </a:ext>
                </a:extLst>
              </p:cNvPr>
              <p:cNvSpPr txBox="1"/>
              <p:nvPr/>
            </p:nvSpPr>
            <p:spPr>
              <a:xfrm>
                <a:off x="6802192" y="2465339"/>
                <a:ext cx="5272898" cy="19273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ko-Kore-KR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ore-K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en-US" altLang="ko-Kore-KR" sz="2400" dirty="0"/>
                  <a:t> = </a:t>
                </a:r>
                <a14:m>
                  <m:oMath xmlns:m="http://schemas.openxmlformats.org/officeDocument/2006/math"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ore-KR" sz="2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ore-KR" sz="24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sz="2400" b="0" i="0" smtClean="0">
                        <a:latin typeface="Cambria Math" panose="02040503050406030204" pitchFamily="18" charset="0"/>
                      </a:rPr>
                      <m:t>tanh</m:t>
                    </m:r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ore-KR" sz="24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ko-Kore-KR" sz="2400" dirty="0"/>
                  <a:t>)</a:t>
                </a:r>
              </a:p>
              <a:p>
                <a:endParaRPr kumimoji="1" lang="en-US" altLang="ko-Kore-KR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en-US" altLang="ko-Kore-K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ko-Kore-KR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3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ore-KR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ko-Kore-KR" sz="32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ko-Kore-KR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ore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ko-Kore-KR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kumimoji="1" lang="en-US" altLang="ko-Kore-KR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ko-Kore-KR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ko-Kore-KR" sz="32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kumimoji="1" lang="en-US" altLang="ko-Kore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f>
                              <m:fPr>
                                <m:ctrlPr>
                                  <a:rPr kumimoji="1" lang="en-US" altLang="ko-Kore-KR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ore-K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-US" altLang="ko-Kore-KR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1" lang="en-US" altLang="ko-Kore-KR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1" lang="en-US" altLang="ko-Kore-K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1" lang="en-US" altLang="ko-Kore-KR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1" lang="en-US" altLang="ko-Kore-KR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den>
                            </m:f>
                          </m:e>
                        </m:nary>
                        <m:f>
                          <m:fPr>
                            <m:ctrlPr>
                              <a:rPr kumimoji="1" lang="en-US" altLang="ko-Kore-KR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ko-Kore-K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ko-Kore-KR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ko-Kore-KR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kumimoji="1" lang="en-US" altLang="ko-Kore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ko-Kore-K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1" lang="en-US" altLang="ko-Kore-K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kumimoji="1" lang="en-US" altLang="ko-Kore-KR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ko-Kore-K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1" lang="en-US" altLang="ko-Kore-K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ko-Kore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ko-Kore-K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1" lang="en-US" altLang="ko-Kore-K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kumimoji="1" lang="en-US" altLang="ko-Kore-KR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ko-Kore-K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1" lang="en-US" altLang="ko-Kore-K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ko-Kore-K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ko-Kore-KR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32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ko-Kore-KR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kumimoji="1" lang="en-US" altLang="ko-Kore-KR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F89B5D-12EF-0341-8E1C-9BDFC6424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192" y="2465339"/>
                <a:ext cx="5272898" cy="1927322"/>
              </a:xfrm>
              <a:prstGeom prst="rect">
                <a:avLst/>
              </a:prstGeom>
              <a:blipFill>
                <a:blip r:embed="rId2"/>
                <a:stretch>
                  <a:fillRect l="-1923" t="-3896" b="-5519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9C09B5-97A6-1A44-8036-3C36542C4E2E}"/>
                  </a:ext>
                </a:extLst>
              </p:cNvPr>
              <p:cNvSpPr txBox="1"/>
              <p:nvPr/>
            </p:nvSpPr>
            <p:spPr>
              <a:xfrm>
                <a:off x="6691721" y="4629821"/>
                <a:ext cx="3477940" cy="1111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ore-KR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ko-Kore-KR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kumimoji="1" lang="en-US" altLang="ko-Kore-KR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ore-KR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ore-KR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ore-KR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9C09B5-97A6-1A44-8036-3C36542C4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721" y="4629821"/>
                <a:ext cx="3477940" cy="1111907"/>
              </a:xfrm>
              <a:prstGeom prst="rect">
                <a:avLst/>
              </a:prstGeom>
              <a:blipFill>
                <a:blip r:embed="rId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B5C1C59-DD83-454A-8A21-9610EEEAC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09273"/>
            <a:ext cx="6594635" cy="36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01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 LSTM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84642F61-1F34-A743-A391-BE2FCD31B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49" y="1343818"/>
            <a:ext cx="69215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CEE50B-2191-5448-B578-92B0B220F963}"/>
              </a:ext>
            </a:extLst>
          </p:cNvPr>
          <p:cNvSpPr txBox="1"/>
          <p:nvPr/>
        </p:nvSpPr>
        <p:spPr>
          <a:xfrm>
            <a:off x="1201869" y="4241432"/>
            <a:ext cx="97882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ore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The clouds in the ____ !</a:t>
            </a:r>
          </a:p>
          <a:p>
            <a:pPr marL="342900" indent="-342900">
              <a:buAutoNum type="arabicPeriod"/>
            </a:pPr>
            <a:r>
              <a:rPr kumimoji="1" lang="en-US" altLang="ko-Kore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 have lived in France for 7 years, so I speak fluent ____ .</a:t>
            </a:r>
            <a:endParaRPr kumimoji="1" lang="ko-Kore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A9F33-DCDE-BB4F-B6D0-5EDB05EE253B}"/>
              </a:ext>
            </a:extLst>
          </p:cNvPr>
          <p:cNvSpPr txBox="1"/>
          <p:nvPr/>
        </p:nvSpPr>
        <p:spPr>
          <a:xfrm>
            <a:off x="4713248" y="3372742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Vanishing gradient problem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64702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 LSTM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CD20F8C-B4D7-034C-88D0-58ECAF95BD42}"/>
              </a:ext>
            </a:extLst>
          </p:cNvPr>
          <p:cNvSpPr txBox="1"/>
          <p:nvPr/>
        </p:nvSpPr>
        <p:spPr>
          <a:xfrm>
            <a:off x="2282710" y="1302623"/>
            <a:ext cx="7626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Vanishing gradient, exploding gradient problem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 일반적인 해결 방안들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3B1F0-388C-D049-907B-6EE7D522426A}"/>
              </a:ext>
            </a:extLst>
          </p:cNvPr>
          <p:cNvSpPr txBox="1"/>
          <p:nvPr/>
        </p:nvSpPr>
        <p:spPr>
          <a:xfrm>
            <a:off x="2999669" y="1988438"/>
            <a:ext cx="650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kumimoji="1" lang="en-US" altLang="ko-Kore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ReLU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Activation Function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사용하기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그리 좋은 생각은 아님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194" name="Picture 2" descr="Why Swish could perform better than ReLu – MachineCurve">
            <a:extLst>
              <a:ext uri="{FF2B5EF4-FFF2-40B4-BE49-F238E27FC236}">
                <a16:creationId xmlns:a16="http://schemas.microsoft.com/office/drawing/2014/main" id="{6116283B-8CD5-024E-AEA8-7BD158B02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4"/>
          <a:stretch/>
        </p:blipFill>
        <p:spPr bwMode="auto">
          <a:xfrm>
            <a:off x="1711889" y="2369424"/>
            <a:ext cx="8768219" cy="401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810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 LSTM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CD20F8C-B4D7-034C-88D0-58ECAF95BD42}"/>
              </a:ext>
            </a:extLst>
          </p:cNvPr>
          <p:cNvSpPr txBox="1"/>
          <p:nvPr/>
        </p:nvSpPr>
        <p:spPr>
          <a:xfrm>
            <a:off x="4559361" y="1338880"/>
            <a:ext cx="335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적절한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 initialization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218" name="Picture 2" descr="Inverse of Identity Matrix - Formula, Examples, Order n">
            <a:extLst>
              <a:ext uri="{FF2B5EF4-FFF2-40B4-BE49-F238E27FC236}">
                <a16:creationId xmlns:a16="http://schemas.microsoft.com/office/drawing/2014/main" id="{C25B4D83-7773-E448-A271-004F1FD9D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" t="21250" r="50506"/>
          <a:stretch/>
        </p:blipFill>
        <p:spPr bwMode="auto">
          <a:xfrm>
            <a:off x="181570" y="1950470"/>
            <a:ext cx="4288189" cy="32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E0B9CEB0-1D2F-0041-B769-CDA4B8201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467" y="2162959"/>
            <a:ext cx="5799551" cy="10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E50500-63EC-1E47-8685-5A153510E9CE}"/>
              </a:ext>
            </a:extLst>
          </p:cNvPr>
          <p:cNvSpPr txBox="1"/>
          <p:nvPr/>
        </p:nvSpPr>
        <p:spPr>
          <a:xfrm>
            <a:off x="7613794" y="3244334"/>
            <a:ext cx="164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Glorot_uniform</a:t>
            </a:r>
            <a:endParaRPr kumimoji="1" lang="ko-Kore-KR" altLang="en-US" dirty="0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ABA159E2-CB1B-2842-A2D7-B274AE2FC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352" y="3971626"/>
            <a:ext cx="3373678" cy="118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F4D024-4891-F74E-BAF8-AAA924AA6085}"/>
              </a:ext>
            </a:extLst>
          </p:cNvPr>
          <p:cNvSpPr txBox="1"/>
          <p:nvPr/>
        </p:nvSpPr>
        <p:spPr>
          <a:xfrm>
            <a:off x="8013006" y="5151891"/>
            <a:ext cx="124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Kaiming</a:t>
            </a:r>
            <a:r>
              <a:rPr kumimoji="1" lang="en-US" altLang="ko-Kore-KR" dirty="0"/>
              <a:t> He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EB0B11-8355-EA49-B0A5-EFB5D9EE4225}"/>
              </a:ext>
            </a:extLst>
          </p:cNvPr>
          <p:cNvSpPr txBox="1"/>
          <p:nvPr/>
        </p:nvSpPr>
        <p:spPr>
          <a:xfrm>
            <a:off x="2070970" y="4782559"/>
            <a:ext cx="905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identity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8142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 LSTM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CD20F8C-B4D7-034C-88D0-58ECAF95BD42}"/>
              </a:ext>
            </a:extLst>
          </p:cNvPr>
          <p:cNvSpPr txBox="1"/>
          <p:nvPr/>
        </p:nvSpPr>
        <p:spPr>
          <a:xfrm>
            <a:off x="4559360" y="1228940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3. Gradient clipping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24A42E8-CA5B-5F4A-99C8-D75897FB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83" y="1723030"/>
            <a:ext cx="4292600" cy="1651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0D871D-5A0B-E945-BF7A-91C80590A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08" y="3429000"/>
            <a:ext cx="5088219" cy="31350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12153E-E3E2-3D46-A5EE-717A9E6EB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400" y="3498788"/>
            <a:ext cx="68326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74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 LSTM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B4D6A31B-4D72-134E-B570-699289795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60" y="2120498"/>
            <a:ext cx="5498926" cy="3093146"/>
          </a:xfrm>
        </p:spPr>
      </p:pic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16C9C7-7269-464A-AF08-FF5342E27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186" y="1596235"/>
            <a:ext cx="6442554" cy="385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014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6131867" y="1989067"/>
            <a:ext cx="4791600" cy="16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s" b="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 RNN Structure</a:t>
            </a:r>
            <a:endParaRPr b="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8481A-61AE-174C-A1E5-DEF05BE6E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1867" y="3957605"/>
            <a:ext cx="4791600" cy="23996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Motivation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What is the difference?</a:t>
            </a:r>
            <a:endParaRPr lang="en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Unfolding computational graph</a:t>
            </a:r>
          </a:p>
          <a:p>
            <a:pPr>
              <a:lnSpc>
                <a:spcPct val="150000"/>
              </a:lnSpc>
            </a:pPr>
            <a:r>
              <a:rPr lang="en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RNN Equations</a:t>
            </a:r>
          </a:p>
          <a:p>
            <a:pPr>
              <a:lnSpc>
                <a:spcPct val="150000"/>
              </a:lnSpc>
            </a:pPr>
            <a:r>
              <a:rPr lang="en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Sequence modeling</a:t>
            </a:r>
          </a:p>
        </p:txBody>
      </p:sp>
    </p:spTree>
    <p:extLst>
      <p:ext uri="{BB962C8B-B14F-4D97-AF65-F5344CB8AC3E}">
        <p14:creationId xmlns:p14="http://schemas.microsoft.com/office/powerpoint/2010/main" val="4091885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 LSTM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2" name="Picture 2" descr="LSTM(Long-Short Term Memory)과 GRU(gated Recurrent Unit)(코드 추가해야함)">
            <a:extLst>
              <a:ext uri="{FF2B5EF4-FFF2-40B4-BE49-F238E27FC236}">
                <a16:creationId xmlns:a16="http://schemas.microsoft.com/office/drawing/2014/main" id="{5AA04D87-554D-8F4C-B1EE-08B502A77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54"/>
          <a:stretch/>
        </p:blipFill>
        <p:spPr bwMode="auto">
          <a:xfrm>
            <a:off x="0" y="1119250"/>
            <a:ext cx="5824603" cy="390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24A076D-FBAB-FF4E-8D95-E18EF835F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03" y="1173901"/>
            <a:ext cx="6104408" cy="40158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B3D7C89-F113-2744-B7D0-CA12B162073C}"/>
                  </a:ext>
                </a:extLst>
              </p:cNvPr>
              <p:cNvSpPr txBox="1"/>
              <p:nvPr/>
            </p:nvSpPr>
            <p:spPr>
              <a:xfrm>
                <a:off x="513831" y="5379295"/>
                <a:ext cx="11164338" cy="1205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Forget gate: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 =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𝑖h</m:t>
                        </m:r>
                      </m:sub>
                    </m:sSub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).</a:t>
                </a:r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기억할 비율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이전 </a:t>
                </a:r>
                <a:r>
                  <a:rPr kumimoji="1" lang="en-US" altLang="ko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Cell state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Input gate: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= </a:t>
                </a:r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𝑖h</m:t>
                        </m:r>
                      </m:sub>
                    </m:sSub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kumimoji="1" lang="en-US" altLang="ko-K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anh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𝑖h</m:t>
                        </m:r>
                      </m:sub>
                    </m:sSub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).</a:t>
                </a:r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기억할 비율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입력값과</a:t>
                </a:r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이전 값의 정보</a:t>
                </a:r>
                <a:endParaRPr kumimoji="1" lang="en-US" altLang="ko-Kore-KR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342900" indent="-342900">
                  <a:buAutoNum type="arabicPeriod"/>
                </a:pPr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Cell state: forget gate, input gate</a:t>
                </a:r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에서 계산된 값을 더해</a:t>
                </a:r>
                <a:r>
                  <a:rPr kumimoji="1" lang="en-US" altLang="ko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가 </a:t>
                </a:r>
                <a:r>
                  <a:rPr kumimoji="1" lang="ko-KR" altLang="en-US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업데이트됨</a:t>
                </a:r>
                <a:r>
                  <a:rPr kumimoji="1" lang="en-US" altLang="ko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Output gate: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가</m:t>
                    </m:r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최종적으로</m:t>
                    </m:r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계산됨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ko-Kore-KR" altLang="en-US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B3D7C89-F113-2744-B7D0-CA12B1620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31" y="5379295"/>
                <a:ext cx="11164338" cy="1205523"/>
              </a:xfrm>
              <a:prstGeom prst="rect">
                <a:avLst/>
              </a:prstGeom>
              <a:blipFill>
                <a:blip r:embed="rId4"/>
                <a:stretch>
                  <a:fillRect l="-455" t="-2083" b="-72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398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 GRU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98089B-7760-9646-AA98-A95887EAAFC6}"/>
              </a:ext>
            </a:extLst>
          </p:cNvPr>
          <p:cNvSpPr txBox="1"/>
          <p:nvPr/>
        </p:nvSpPr>
        <p:spPr>
          <a:xfrm>
            <a:off x="5969201" y="987895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/>
              <a:t> </a:t>
            </a:r>
            <a:endParaRPr kumimoji="1" lang="ko-Kore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B0774B-A86A-674F-87F6-8730D50D7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901"/>
            <a:ext cx="7478487" cy="446807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7C585C5-15BE-4F46-9D24-A46BE8E65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487" y="2795740"/>
            <a:ext cx="36703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41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6131867" y="1989067"/>
            <a:ext cx="4791600" cy="16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s" b="0" dirty="0">
                <a:latin typeface="NanumGothic" panose="020D0604000000000000" pitchFamily="34" charset="-127"/>
                <a:ea typeface="NanumGothic" panose="020D0604000000000000" pitchFamily="34" charset="-127"/>
              </a:rPr>
              <a:t>5. Transformer</a:t>
            </a:r>
            <a:endParaRPr b="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8481A-61AE-174C-A1E5-DEF05BE6E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1867" y="3957605"/>
            <a:ext cx="3894400" cy="23996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KR" sz="200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</a:t>
            </a:r>
            <a:r>
              <a:rPr 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  <a:endParaRPr lang="en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</a:p>
          <a:p>
            <a:pPr>
              <a:lnSpc>
                <a:spcPct val="150000"/>
              </a:lnSpc>
            </a:pPr>
            <a:endParaRPr lang="en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AE3B0-C678-3E4C-BAF7-EFA098FEDA73}"/>
              </a:ext>
            </a:extLst>
          </p:cNvPr>
          <p:cNvSpPr txBox="1"/>
          <p:nvPr/>
        </p:nvSpPr>
        <p:spPr>
          <a:xfrm>
            <a:off x="6131867" y="4972765"/>
            <a:ext cx="282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hlinkClick r:id="rId3"/>
              </a:rPr>
              <a:t>https://wikidocs.net/48948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89224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 Transformer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625B709-399C-B748-98AA-11F6BE5E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2263"/>
            <a:ext cx="6526060" cy="12565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539FF9-6581-6C44-9440-54478363E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78" y="1061011"/>
            <a:ext cx="9451844" cy="27444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7CCAA9-19D6-6142-90D9-5C5F93A1CD98}"/>
              </a:ext>
            </a:extLst>
          </p:cNvPr>
          <p:cNvSpPr txBox="1"/>
          <p:nvPr/>
        </p:nvSpPr>
        <p:spPr>
          <a:xfrm>
            <a:off x="6814158" y="4561595"/>
            <a:ext cx="53778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인코더의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마지막 은닉 상태인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벡터를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디코더의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첫 출력으로 사용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훈련 과정 중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디코더에서는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이전 시점의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예측값을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다음 입력으로 사용하는 것이 아니라 실제 값을 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사용함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526F79-7812-FC4D-B820-0A47625B8EDF}"/>
              </a:ext>
            </a:extLst>
          </p:cNvPr>
          <p:cNvSpPr txBox="1"/>
          <p:nvPr/>
        </p:nvSpPr>
        <p:spPr>
          <a:xfrm>
            <a:off x="2267404" y="5583395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Embedding</a:t>
            </a:r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된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벡터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8712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5C2C71D-54C3-F147-B777-977533913A94}"/>
              </a:ext>
            </a:extLst>
          </p:cNvPr>
          <p:cNvSpPr txBox="1"/>
          <p:nvPr/>
        </p:nvSpPr>
        <p:spPr>
          <a:xfrm>
            <a:off x="2970465" y="1109596"/>
            <a:ext cx="62510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기존 모델의 한계점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endParaRPr kumimoji="1" lang="en-US" altLang="ko-Kore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하나의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Context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벡터에 모든 정보를 온전히 담기가 힘들다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여전히 남아 있는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Vanishing gradient problem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4C9945-DA71-6D4F-8FAE-695A3C975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65" y="3119326"/>
            <a:ext cx="4953000" cy="285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452A02-96EE-8E4E-88A9-026CF55B6485}"/>
              </a:ext>
            </a:extLst>
          </p:cNvPr>
          <p:cNvSpPr txBox="1"/>
          <p:nvPr/>
        </p:nvSpPr>
        <p:spPr>
          <a:xfrm>
            <a:off x="2970465" y="2435158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해결책으로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등장한 개념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⇒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66F946-597E-F94B-B081-0B70C66B223A}"/>
              </a:ext>
            </a:extLst>
          </p:cNvPr>
          <p:cNvSpPr txBox="1"/>
          <p:nvPr/>
        </p:nvSpPr>
        <p:spPr>
          <a:xfrm>
            <a:off x="5561556" y="3962390"/>
            <a:ext cx="3659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ore-KR" b="1" i="0" dirty="0">
                <a:solidFill>
                  <a:srgbClr val="000000"/>
                </a:solidFill>
                <a:effectLst/>
                <a:latin typeface="-apple-system"/>
              </a:rPr>
              <a:t>Attention(Q, K, V) = Attention Value</a:t>
            </a:r>
            <a:endParaRPr lang="en" altLang="ko-Kore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br>
              <a:rPr lang="en" altLang="ko-Kore-KR" dirty="0"/>
            </a:br>
            <a:endParaRPr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D40133-C192-D74A-A801-40D0452E2FC5}"/>
              </a:ext>
            </a:extLst>
          </p:cNvPr>
          <p:cNvSpPr txBox="1"/>
          <p:nvPr/>
        </p:nvSpPr>
        <p:spPr>
          <a:xfrm>
            <a:off x="5561556" y="4499540"/>
            <a:ext cx="51290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Q = Query : t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시점의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디코더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셀에서의 은닉 상태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K = Keys 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모든 시점의 인코더 셀의 은닉 상태들 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V = Values 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모든 시점의 인코더 셀의 은닉 상태들 </a:t>
            </a:r>
            <a:br>
              <a:rPr lang="ko-KR" altLang="en-US" dirty="0"/>
            </a:b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88447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5.Transformer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98089B-7760-9646-AA98-A95887EAAFC6}"/>
              </a:ext>
            </a:extLst>
          </p:cNvPr>
          <p:cNvSpPr txBox="1"/>
          <p:nvPr/>
        </p:nvSpPr>
        <p:spPr>
          <a:xfrm>
            <a:off x="5960385" y="987895"/>
            <a:ext cx="271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ko-Kore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D779D3-36BE-B342-8144-7D6A77DC6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89" y="1512899"/>
            <a:ext cx="5484396" cy="43572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CE9A0A-81C2-3C48-98EE-8122EE1F55B1}"/>
              </a:ext>
            </a:extLst>
          </p:cNvPr>
          <p:cNvSpPr txBox="1"/>
          <p:nvPr/>
        </p:nvSpPr>
        <p:spPr>
          <a:xfrm>
            <a:off x="6231613" y="3136697"/>
            <a:ext cx="54843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인코더 각 셀의 은닉 상태가 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‘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디코더의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예측에 얼마나 도움이 되었는지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수치화하여 나타냄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endParaRPr kumimoji="1" lang="en-US" altLang="ko-Kore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이를 이용해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디코더가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올바른 예측을 할 가능성을 </a:t>
            </a:r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높일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수 있음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34AEB-9400-9A43-A1D2-F8CF836EAA55}"/>
              </a:ext>
            </a:extLst>
          </p:cNvPr>
          <p:cNvSpPr txBox="1"/>
          <p:nvPr/>
        </p:nvSpPr>
        <p:spPr>
          <a:xfrm>
            <a:off x="7186942" y="2009425"/>
            <a:ext cx="33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Dot product attention</a:t>
            </a:r>
            <a:endParaRPr kumimoji="1" lang="ko-Kore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683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09193F-41BD-994B-9391-4CCE80324D3D}"/>
                  </a:ext>
                </a:extLst>
              </p:cNvPr>
              <p:cNvSpPr txBox="1"/>
              <p:nvPr/>
            </p:nvSpPr>
            <p:spPr>
              <a:xfrm>
                <a:off x="7430478" y="1233765"/>
                <a:ext cx="334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디코더</a:t>
                </a:r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셀의 현재 은닉 상태 </a:t>
                </a:r>
                <a:r>
                  <a:rPr kumimoji="1" lang="en-US" altLang="ko-KR" dirty="0"/>
                  <a:t>=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09193F-41BD-994B-9391-4CCE80324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478" y="1233765"/>
                <a:ext cx="3346172" cy="369332"/>
              </a:xfrm>
              <a:prstGeom prst="rect">
                <a:avLst/>
              </a:prstGeom>
              <a:blipFill>
                <a:blip r:embed="rId2"/>
                <a:stretch>
                  <a:fillRect l="-1894" t="-3226" b="-225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6F16DA-590D-B145-9DA4-BA865CDAF784}"/>
                  </a:ext>
                </a:extLst>
              </p:cNvPr>
              <p:cNvSpPr txBox="1"/>
              <p:nvPr/>
            </p:nvSpPr>
            <p:spPr>
              <a:xfrm>
                <a:off x="7674519" y="1651312"/>
                <a:ext cx="2858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인코더 셀의 은닉 상태 </a:t>
                </a:r>
                <a:r>
                  <a:rPr kumimoji="1" lang="en-US" altLang="ko-KR" dirty="0"/>
                  <a:t>=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6F16DA-590D-B145-9DA4-BA865CDA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519" y="1651312"/>
                <a:ext cx="2858090" cy="369332"/>
              </a:xfrm>
              <a:prstGeom prst="rect">
                <a:avLst/>
              </a:prstGeom>
              <a:blipFill>
                <a:blip r:embed="rId3"/>
                <a:stretch>
                  <a:fillRect l="-1770" t="-10345" b="-3103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E94C6D6-62F3-C347-B81E-EA884A4F9544}"/>
              </a:ext>
            </a:extLst>
          </p:cNvPr>
          <p:cNvSpPr txBox="1"/>
          <p:nvPr/>
        </p:nvSpPr>
        <p:spPr>
          <a:xfrm>
            <a:off x="7313779" y="2154058"/>
            <a:ext cx="3579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어텐션</a:t>
            </a:r>
            <a:r>
              <a:rPr kumimoji="1" lang="ko-KR" altLang="en-US" dirty="0"/>
              <a:t> 분포</a:t>
            </a:r>
            <a:r>
              <a:rPr kumimoji="1" lang="en-US" altLang="ko-KR" dirty="0"/>
              <a:t>(Attention Distribution)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2D1369-9601-554F-8D03-763C2F6A8DF0}"/>
                  </a:ext>
                </a:extLst>
              </p:cNvPr>
              <p:cNvSpPr txBox="1"/>
              <p:nvPr/>
            </p:nvSpPr>
            <p:spPr>
              <a:xfrm>
                <a:off x="8021857" y="2624743"/>
                <a:ext cx="208614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ko-Kore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ko-Kore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2D1369-9601-554F-8D03-763C2F6A8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857" y="2624743"/>
                <a:ext cx="2086149" cy="646331"/>
              </a:xfrm>
              <a:prstGeom prst="rect">
                <a:avLst/>
              </a:prstGeom>
              <a:blipFill>
                <a:blip r:embed="rId4"/>
                <a:stretch>
                  <a:fillRect l="-2424" t="-3846" r="-1818" b="-1538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A1E949DC-3CD6-B540-88E4-7F8685D8C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11147"/>
            <a:ext cx="6632156" cy="3435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E48DE0-9DB1-884F-8406-62761C973F07}"/>
                  </a:ext>
                </a:extLst>
              </p:cNvPr>
              <p:cNvSpPr txBox="1"/>
              <p:nvPr/>
            </p:nvSpPr>
            <p:spPr>
              <a:xfrm>
                <a:off x="6757409" y="4086945"/>
                <a:ext cx="469231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이렇게 구한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ko-KR" altLang="en-US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를</a:t>
                </a:r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와 결합</a:t>
                </a:r>
                <a:r>
                  <a:rPr kumimoji="1" lang="en-US" altLang="ko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(concatenate)</a:t>
                </a:r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하여</a:t>
                </a:r>
                <a:endParaRPr kumimoji="1" lang="en-US" altLang="ko-KR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벡터를 정의해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kumimoji="1" lang="ko-KR" altLang="en-US" dirty="0"/>
                  <a:t> </a:t>
                </a:r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연산에 사용</a:t>
                </a:r>
                <a:r>
                  <a:rPr kumimoji="1" lang="en-US" altLang="ko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  <a:endParaRPr kumimoji="1" lang="ko-Kore-KR" altLang="en-US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E48DE0-9DB1-884F-8406-62761C973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409" y="4086945"/>
                <a:ext cx="4692310" cy="646331"/>
              </a:xfrm>
              <a:prstGeom prst="rect">
                <a:avLst/>
              </a:prstGeom>
              <a:blipFill>
                <a:blip r:embed="rId6"/>
                <a:stretch>
                  <a:fillRect l="-809" t="-3846" r="-270" b="-134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B75F0D3-B12D-0D45-A4BF-64B7CED775EB}"/>
                  </a:ext>
                </a:extLst>
              </p:cNvPr>
              <p:cNvSpPr txBox="1"/>
              <p:nvPr/>
            </p:nvSpPr>
            <p:spPr>
              <a:xfrm>
                <a:off x="7752264" y="4871775"/>
                <a:ext cx="2625334" cy="945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ko-Kore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ore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en-US" altLang="ko-Kore-K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ore-KR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]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)</a:t>
                </a:r>
              </a:p>
              <a:p>
                <a:endParaRPr kumimoji="1" lang="en-US" altLang="ko-Kore-KR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ko-Kore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ore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en-US" altLang="ko-Kore-KR" dirty="0"/>
                  <a:t> =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acc>
                      <m:accPr>
                        <m:chr m:val="̃"/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en-US" altLang="ko-Kore-K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)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B75F0D3-B12D-0D45-A4BF-64B7CED77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264" y="4871775"/>
                <a:ext cx="2625334" cy="945259"/>
              </a:xfrm>
              <a:prstGeom prst="rect">
                <a:avLst/>
              </a:prstGeom>
              <a:blipFill>
                <a:blip r:embed="rId7"/>
                <a:stretch>
                  <a:fillRect t="-2667" r="-1449" b="-8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BEEC9D4-20FE-304F-827D-756D6B0C0412}"/>
              </a:ext>
            </a:extLst>
          </p:cNvPr>
          <p:cNvSpPr txBox="1"/>
          <p:nvPr/>
        </p:nvSpPr>
        <p:spPr>
          <a:xfrm>
            <a:off x="1174620" y="6070183"/>
            <a:ext cx="9842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어텐션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스코어 함수는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dot product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외에도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scaled dot, general,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concat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location-base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등이 있음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540C72-3B57-794B-8ED7-68AAC2E8E1EB}"/>
                  </a:ext>
                </a:extLst>
              </p:cNvPr>
              <p:cNvSpPr txBox="1"/>
              <p:nvPr/>
            </p:nvSpPr>
            <p:spPr>
              <a:xfrm>
                <a:off x="8223899" y="3418950"/>
                <a:ext cx="1682064" cy="4178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ore-KR" sz="20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ko-Kore-KR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ko-Kore-KR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ko-Kore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540C72-3B57-794B-8ED7-68AAC2E8E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899" y="3418950"/>
                <a:ext cx="1682064" cy="417807"/>
              </a:xfrm>
              <a:prstGeom prst="rect">
                <a:avLst/>
              </a:prstGeom>
              <a:blipFill>
                <a:blip r:embed="rId8"/>
                <a:stretch>
                  <a:fillRect t="-112121" b="-1757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8874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F823702-71FE-D345-ADDD-0783CFA132C2}"/>
              </a:ext>
            </a:extLst>
          </p:cNvPr>
          <p:cNvSpPr txBox="1"/>
          <p:nvPr/>
        </p:nvSpPr>
        <p:spPr>
          <a:xfrm>
            <a:off x="2379277" y="1166698"/>
            <a:ext cx="7433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앞서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Attention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메커니즘은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RNN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구조에서 정보 손실을 보전하기 위한 것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그렇다면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RNN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없이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어텐션만으로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인코더와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디코더를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만들어보면 어떨까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54B44A-A75A-9148-916E-46B99300F0A9}"/>
              </a:ext>
            </a:extLst>
          </p:cNvPr>
          <p:cNvSpPr txBox="1"/>
          <p:nvPr/>
        </p:nvSpPr>
        <p:spPr>
          <a:xfrm>
            <a:off x="4116322" y="1995364"/>
            <a:ext cx="395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구글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⟪Attention is all you need⟫ (2017)</a:t>
            </a:r>
            <a:endParaRPr kumimoji="1" lang="ko-Kore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8160ACA-06D4-CE48-AD00-C9AB4A7A5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299" y="2547031"/>
            <a:ext cx="7645400" cy="2743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6DE040B-E3D6-A34C-96D5-F25EEA8B9253}"/>
              </a:ext>
            </a:extLst>
          </p:cNvPr>
          <p:cNvSpPr txBox="1"/>
          <p:nvPr/>
        </p:nvSpPr>
        <p:spPr>
          <a:xfrm>
            <a:off x="1258777" y="5506636"/>
            <a:ext cx="967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인코더와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디코더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내에서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RNN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동작하는 방식이 아닌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인코더와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디코더를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여러 개 쌓아 놓은 구조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818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0F3C25F-37EC-4D46-93F3-8FCA9857F7BF}"/>
              </a:ext>
            </a:extLst>
          </p:cNvPr>
          <p:cNvSpPr txBox="1"/>
          <p:nvPr/>
        </p:nvSpPr>
        <p:spPr>
          <a:xfrm>
            <a:off x="409183" y="1343818"/>
            <a:ext cx="11373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포지셔널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인코딩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(positional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incoding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트랜스포머가 데이터를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입력받는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방법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RNN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달리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트랜스포머는 데이터를 순차적으로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입력받지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않으므로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임베딩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벡터에 위치 정보를 더해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입력받음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815D8A-3640-3741-ADC6-C8B0A2E3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83" y="3161600"/>
            <a:ext cx="42545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D3F5BD-626A-1D4B-B633-F7678084DFE4}"/>
                  </a:ext>
                </a:extLst>
              </p:cNvPr>
              <p:cNvSpPr txBox="1"/>
              <p:nvPr/>
            </p:nvSpPr>
            <p:spPr>
              <a:xfrm>
                <a:off x="6095999" y="3022280"/>
                <a:ext cx="4458336" cy="943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𝑃𝐸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,2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kumimoji="1" lang="en-US" altLang="ko-Kore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b="0" i="0" dirty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kumimoji="1" lang="en-US" altLang="ko-Kore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dirty="0" smtClean="0">
                            <a:latin typeface="Cambria Math" panose="02040503050406030204" pitchFamily="18" charset="0"/>
                          </a:rPr>
                          <m:t>10000</m:t>
                        </m:r>
                      </m:e>
                      <m:sup>
                        <m:r>
                          <a:rPr kumimoji="1" lang="en-US" altLang="ko-Kore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ko-Kore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kumimoji="1" lang="en-US" altLang="ko-Kore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ko-Kore-KR" b="0" i="1" dirty="0" smtClean="0"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r>
                  <a:rPr kumimoji="1" lang="en-US" altLang="ko-Kore-KR" dirty="0"/>
                  <a:t>)</a:t>
                </a:r>
              </a:p>
              <a:p>
                <a:endParaRPr kumimoji="1" lang="en-US" altLang="ko-Kore-KR" dirty="0"/>
              </a:p>
              <a:p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𝑃𝐸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,2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kumimoji="1" lang="en-US" altLang="ko-Kore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kumimoji="1" lang="en-US" altLang="ko-Kore-KR" b="0" i="0" dirty="0" smtClean="0">
                        <a:latin typeface="Cambria Math" panose="02040503050406030204" pitchFamily="18" charset="0"/>
                      </a:rPr>
                      <m:t>os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kumimoji="1" lang="en-US" altLang="ko-Kore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i="1" dirty="0">
                            <a:latin typeface="Cambria Math" panose="02040503050406030204" pitchFamily="18" charset="0"/>
                          </a:rPr>
                          <m:t>10000</m:t>
                        </m:r>
                      </m:e>
                      <m:sup>
                        <m:r>
                          <a:rPr kumimoji="1" lang="en-US" altLang="ko-Kore-KR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ko-Kore-KR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i="1" dirty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kumimoji="1" lang="en-US" altLang="ko-Kore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ko-Kore-KR" i="1" dirty="0"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p>
                    </m:sSup>
                  </m:oMath>
                </a14:m>
                <a:r>
                  <a:rPr kumimoji="1" lang="en-US" altLang="ko-Kore-KR" dirty="0"/>
                  <a:t>)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D3F5BD-626A-1D4B-B633-F7678084D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3022280"/>
                <a:ext cx="4458336" cy="943976"/>
              </a:xfrm>
              <a:prstGeom prst="rect">
                <a:avLst/>
              </a:prstGeom>
              <a:blipFill>
                <a:blip r:embed="rId3"/>
                <a:stretch>
                  <a:fillRect t="-2667" r="-285" b="-9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2225B505-9D57-9240-9AAF-8B9D38B1B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32" y="4190300"/>
            <a:ext cx="3779381" cy="264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56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E18C898-900D-CF43-9111-4C12BDC0B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89" y="1432229"/>
            <a:ext cx="2946400" cy="349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2B1280-DC2D-D44A-BF5C-ED59ED6F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189" y="1190929"/>
            <a:ext cx="3416300" cy="3733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973C2-33A4-854B-B9EC-0B577E2D782A}"/>
              </a:ext>
            </a:extLst>
          </p:cNvPr>
          <p:cNvSpPr txBox="1"/>
          <p:nvPr/>
        </p:nvSpPr>
        <p:spPr>
          <a:xfrm>
            <a:off x="7653403" y="1478071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Self Attention</a:t>
            </a:r>
          </a:p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자신에 대한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어텐션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수행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68C004-6D7E-B846-935F-40999175A22F}"/>
              </a:ext>
            </a:extLst>
          </p:cNvPr>
          <p:cNvSpPr txBox="1"/>
          <p:nvPr/>
        </p:nvSpPr>
        <p:spPr>
          <a:xfrm>
            <a:off x="7489955" y="2679438"/>
            <a:ext cx="41015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Attention(Q, K, V) = Attention Value</a:t>
            </a:r>
            <a:endParaRPr lang="en" altLang="ko-Kore-KR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" altLang="ko-Kore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Q 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입력 문장의 모든 단어 벡터들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K 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입력 문장의 모든 단어 벡터들 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V 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입력 문장의 모든 단어 벡터들 </a:t>
            </a:r>
            <a:b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919CA-1552-604D-8EC9-9227104F1143}"/>
              </a:ext>
            </a:extLst>
          </p:cNvPr>
          <p:cNvSpPr txBox="1"/>
          <p:nvPr/>
        </p:nvSpPr>
        <p:spPr>
          <a:xfrm>
            <a:off x="2620529" y="5205406"/>
            <a:ext cx="6950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셀프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어텐션을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통해 입력 문장에서 단어들 간의 유사성을 측정 가능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ore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Ex) The </a:t>
            </a:r>
            <a:r>
              <a:rPr kumimoji="1" lang="en-US" altLang="ko-Kore-KR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animal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didn’t cross the street, because </a:t>
            </a:r>
            <a:r>
              <a:rPr kumimoji="1" lang="en-US" altLang="ko-Kore-KR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it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was too tired.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436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+mj-ea"/>
              </a:rPr>
              <a:t>1. RNN Structure </a:t>
            </a:r>
            <a:r>
              <a:rPr lang="en-US" altLang="ko-KR" sz="2400" dirty="0">
                <a:latin typeface="+mj-ea"/>
              </a:rPr>
              <a:t>– Motivation</a:t>
            </a:r>
            <a:endParaRPr lang="en-KR" sz="2400" dirty="0">
              <a:latin typeface="+mj-ea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DD670EC-CDA1-CB42-A70C-C23E36E70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83" y="1253330"/>
            <a:ext cx="10515600" cy="4351338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US" altLang="ko-KR" sz="1800" dirty="0">
                <a:latin typeface="+mn-ea"/>
              </a:rPr>
              <a:t>Recurrent:</a:t>
            </a:r>
            <a:r>
              <a:rPr lang="ko-KR" altLang="en-US" sz="1800" dirty="0">
                <a:latin typeface="+mn-ea"/>
              </a:rPr>
              <a:t> 순환 </a:t>
            </a:r>
            <a:r>
              <a:rPr lang="en-US" altLang="ko-KR" sz="1800" dirty="0">
                <a:latin typeface="+mn-ea"/>
                <a:sym typeface="Wingdings" pitchFamily="2" charset="2"/>
              </a:rPr>
              <a:t>--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RNN: </a:t>
            </a:r>
            <a:r>
              <a:rPr lang="ko-KR" altLang="en-US" sz="1800" dirty="0">
                <a:latin typeface="+mn-ea"/>
              </a:rPr>
              <a:t>순환 신경망</a:t>
            </a: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en-US" altLang="ko-KR" sz="1800" dirty="0">
                <a:latin typeface="+mn-ea"/>
              </a:rPr>
              <a:t>Sequential data</a:t>
            </a:r>
            <a:r>
              <a:rPr lang="ko-KR" altLang="en-US" sz="1800" dirty="0" err="1">
                <a:latin typeface="+mn-ea"/>
              </a:rPr>
              <a:t>를</a:t>
            </a:r>
            <a:r>
              <a:rPr lang="ko-KR" altLang="en-US" sz="1800" dirty="0">
                <a:latin typeface="+mn-ea"/>
              </a:rPr>
              <a:t> 다루기 위함</a:t>
            </a:r>
            <a:r>
              <a:rPr lang="en-US" altLang="ko-KR" sz="1800" dirty="0">
                <a:latin typeface="+mn-ea"/>
              </a:rPr>
              <a:t>!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altLang="ko-KR" sz="1400" dirty="0">
                <a:latin typeface="+mn-ea"/>
              </a:rPr>
              <a:t>CNN: image data / RNN: sequential data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altLang="ko-KR" sz="1400" dirty="0">
                <a:latin typeface="+mn-ea"/>
              </a:rPr>
              <a:t>Time series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stock price, EKG, audio, …,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other data that involves sequences - text, genetic data, …</a:t>
            </a:r>
          </a:p>
          <a:p>
            <a:pPr>
              <a:lnSpc>
                <a:spcPct val="150000"/>
              </a:lnSpc>
              <a:spcBef>
                <a:spcPts val="400"/>
              </a:spcBef>
              <a:buFont typeface="Wingdings" pitchFamily="2" charset="2"/>
              <a:buChar char="§"/>
            </a:pPr>
            <a:r>
              <a:rPr lang="ko-KR" altLang="en-US" sz="1800" dirty="0">
                <a:latin typeface="+mn-ea"/>
              </a:rPr>
              <a:t>왜 </a:t>
            </a:r>
            <a:r>
              <a:rPr lang="en-US" altLang="ko-KR" sz="1800" dirty="0">
                <a:latin typeface="+mn-ea"/>
              </a:rPr>
              <a:t>RNN </a:t>
            </a:r>
            <a:r>
              <a:rPr lang="ko-KR" altLang="en-US" sz="1800" dirty="0">
                <a:latin typeface="+mn-ea"/>
              </a:rPr>
              <a:t>구조가 필요한가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marL="0" indent="0">
              <a:lnSpc>
                <a:spcPct val="150000"/>
              </a:lnSpc>
              <a:spcBef>
                <a:spcPts val="400"/>
              </a:spcBef>
              <a:buNone/>
            </a:pPr>
            <a:endParaRPr lang="en-US" altLang="ko-KR" sz="2000" dirty="0">
              <a:latin typeface="+mn-ea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2" name="Picture 8" descr="Three conditions for nurturing the genomic data commons | Genetics Digest">
            <a:extLst>
              <a:ext uri="{FF2B5EF4-FFF2-40B4-BE49-F238E27FC236}">
                <a16:creationId xmlns:a16="http://schemas.microsoft.com/office/drawing/2014/main" id="{FC2D6780-A7C3-9D44-B7F5-8F19F25F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229" y="500373"/>
            <a:ext cx="4245428" cy="203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al-Time Quotes | Nasdaq">
            <a:extLst>
              <a:ext uri="{FF2B5EF4-FFF2-40B4-BE49-F238E27FC236}">
                <a16:creationId xmlns:a16="http://schemas.microsoft.com/office/drawing/2014/main" id="{D7BF38FD-BC9E-1343-83D0-A4D6CCABD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860" y="4015495"/>
            <a:ext cx="3936166" cy="264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troducing the DXOMARK Audio test protocol">
            <a:extLst>
              <a:ext uri="{FF2B5EF4-FFF2-40B4-BE49-F238E27FC236}">
                <a16:creationId xmlns:a16="http://schemas.microsoft.com/office/drawing/2014/main" id="{03ACF857-577E-A046-B5B7-7676EBD18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590" y="1829865"/>
            <a:ext cx="2788540" cy="209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martwatches Are Changing the Purpose of the EKG - The Atlantic">
            <a:extLst>
              <a:ext uri="{FF2B5EF4-FFF2-40B4-BE49-F238E27FC236}">
                <a16:creationId xmlns:a16="http://schemas.microsoft.com/office/drawing/2014/main" id="{FD07F7CC-50A4-0C4F-87F7-AE4375CE3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816" y="2607817"/>
            <a:ext cx="2919761" cy="164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1892941-0D24-5F4A-91E0-2E1897F33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290215"/>
              </p:ext>
            </p:extLst>
          </p:nvPr>
        </p:nvGraphicFramePr>
        <p:xfrm>
          <a:off x="624952" y="4342657"/>
          <a:ext cx="6616282" cy="1959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8938">
                  <a:extLst>
                    <a:ext uri="{9D8B030D-6E8A-4147-A177-3AD203B41FA5}">
                      <a16:colId xmlns:a16="http://schemas.microsoft.com/office/drawing/2014/main" val="644146593"/>
                    </a:ext>
                  </a:extLst>
                </a:gridCol>
                <a:gridCol w="5217344">
                  <a:extLst>
                    <a:ext uri="{9D8B030D-6E8A-4147-A177-3AD203B41FA5}">
                      <a16:colId xmlns:a16="http://schemas.microsoft.com/office/drawing/2014/main" val="3840379991"/>
                    </a:ext>
                  </a:extLst>
                </a:gridCol>
              </a:tblGrid>
              <a:tr h="979715">
                <a:tc>
                  <a:txBody>
                    <a:bodyPr/>
                    <a:lstStyle/>
                    <a:p>
                      <a:pPr algn="r"/>
                      <a:r>
                        <a:rPr lang="en-KR" sz="2200" dirty="0">
                          <a:solidFill>
                            <a:schemeClr val="tx1"/>
                          </a:solidFill>
                        </a:rPr>
                        <a:t>character: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dirty="0">
                          <a:solidFill>
                            <a:schemeClr val="tx1"/>
                          </a:solidFill>
                        </a:rPr>
                        <a:t>r   e   c   u   r   r   e   n   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321770"/>
                  </a:ext>
                </a:extLst>
              </a:tr>
              <a:tr h="979715">
                <a:tc>
                  <a:txBody>
                    <a:bodyPr/>
                    <a:lstStyle/>
                    <a:p>
                      <a:pPr algn="r"/>
                      <a:r>
                        <a:rPr lang="en-KR" sz="2200" dirty="0">
                          <a:solidFill>
                            <a:schemeClr val="tx1"/>
                          </a:solidFill>
                        </a:rPr>
                        <a:t>word: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dirty="0">
                          <a:solidFill>
                            <a:schemeClr val="tx1"/>
                          </a:solidFill>
                        </a:rPr>
                        <a:t>recurrent    neural    networks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93103"/>
                  </a:ext>
                </a:extLst>
              </a:tr>
            </a:tbl>
          </a:graphicData>
        </a:graphic>
      </p:graphicFrame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AC5A344-8F25-9042-A014-06790FEEDAB3}"/>
              </a:ext>
            </a:extLst>
          </p:cNvPr>
          <p:cNvSpPr/>
          <p:nvPr/>
        </p:nvSpPr>
        <p:spPr>
          <a:xfrm>
            <a:off x="502974" y="4164175"/>
            <a:ext cx="937009" cy="440189"/>
          </a:xfrm>
          <a:prstGeom prst="roundRect">
            <a:avLst/>
          </a:prstGeom>
          <a:solidFill>
            <a:srgbClr val="8597F7"/>
          </a:solidFill>
          <a:ln w="57150">
            <a:solidFill>
              <a:srgbClr val="859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text</a:t>
            </a:r>
            <a:endParaRPr lang="en-KR" sz="2400" dirty="0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15C3058-5F38-2D4B-B551-9A28465D464E}"/>
              </a:ext>
            </a:extLst>
          </p:cNvPr>
          <p:cNvSpPr/>
          <p:nvPr/>
        </p:nvSpPr>
        <p:spPr>
          <a:xfrm>
            <a:off x="10932684" y="1879061"/>
            <a:ext cx="1150258" cy="523415"/>
          </a:xfrm>
          <a:prstGeom prst="roundRect">
            <a:avLst/>
          </a:prstGeom>
          <a:solidFill>
            <a:srgbClr val="8597F7"/>
          </a:solidFill>
          <a:ln w="57150">
            <a:solidFill>
              <a:srgbClr val="859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Genetic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data</a:t>
            </a:r>
            <a:endParaRPr lang="en-KR" sz="2000" dirty="0">
              <a:solidFill>
                <a:schemeClr val="bg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7998F1B-9A9E-324A-87A6-5E503554475C}"/>
              </a:ext>
            </a:extLst>
          </p:cNvPr>
          <p:cNvSpPr/>
          <p:nvPr/>
        </p:nvSpPr>
        <p:spPr>
          <a:xfrm>
            <a:off x="11249968" y="3606953"/>
            <a:ext cx="878115" cy="371401"/>
          </a:xfrm>
          <a:prstGeom prst="roundRect">
            <a:avLst/>
          </a:prstGeom>
          <a:solidFill>
            <a:srgbClr val="8597F7"/>
          </a:solidFill>
          <a:ln w="57150">
            <a:solidFill>
              <a:srgbClr val="859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dirty="0">
                <a:solidFill>
                  <a:schemeClr val="bg1"/>
                </a:solidFill>
              </a:rPr>
              <a:t>EKG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4E37C9-06CA-C64D-AC72-C08CE29ADE41}"/>
              </a:ext>
            </a:extLst>
          </p:cNvPr>
          <p:cNvSpPr/>
          <p:nvPr/>
        </p:nvSpPr>
        <p:spPr>
          <a:xfrm>
            <a:off x="6509905" y="1535628"/>
            <a:ext cx="937009" cy="440189"/>
          </a:xfrm>
          <a:prstGeom prst="roundRect">
            <a:avLst/>
          </a:prstGeom>
          <a:solidFill>
            <a:srgbClr val="8597F7"/>
          </a:solidFill>
          <a:ln w="57150">
            <a:solidFill>
              <a:srgbClr val="859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audio</a:t>
            </a:r>
            <a:endParaRPr lang="en-KR" sz="2400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E4D256E-2F9E-7544-A34F-FE8EAD21E60A}"/>
              </a:ext>
            </a:extLst>
          </p:cNvPr>
          <p:cNvSpPr/>
          <p:nvPr/>
        </p:nvSpPr>
        <p:spPr>
          <a:xfrm>
            <a:off x="10889338" y="5947920"/>
            <a:ext cx="1150258" cy="523415"/>
          </a:xfrm>
          <a:prstGeom prst="roundRect">
            <a:avLst/>
          </a:prstGeom>
          <a:solidFill>
            <a:srgbClr val="8597F7"/>
          </a:solidFill>
          <a:ln w="57150">
            <a:solidFill>
              <a:srgbClr val="859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Stock price</a:t>
            </a:r>
          </a:p>
        </p:txBody>
      </p:sp>
    </p:spTree>
    <p:extLst>
      <p:ext uri="{BB962C8B-B14F-4D97-AF65-F5344CB8AC3E}">
        <p14:creationId xmlns:p14="http://schemas.microsoft.com/office/powerpoint/2010/main" val="4105776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9064E64-61E4-3244-A5C5-AAD61D369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63" y="1085758"/>
            <a:ext cx="2876459" cy="3088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047D43-E8B3-4C45-B6EA-2C40026C1635}"/>
                  </a:ext>
                </a:extLst>
              </p:cNvPr>
              <p:cNvSpPr txBox="1"/>
              <p:nvPr/>
            </p:nvSpPr>
            <p:spPr>
              <a:xfrm>
                <a:off x="4887025" y="1397000"/>
                <a:ext cx="656141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단어 벡터에 가중치 행렬을 각각 곱해 </a:t>
                </a:r>
                <a:r>
                  <a:rPr kumimoji="1" lang="en-US" altLang="ko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Q, K,</a:t>
                </a:r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V </a:t>
                </a:r>
                <a:r>
                  <a: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행렬로 축소해 주고</a:t>
                </a:r>
                <a:r>
                  <a:rPr kumimoji="1" lang="en-US" altLang="ko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</a:p>
              <a:p>
                <a:r>
                  <a:rPr kumimoji="1"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이들에 대해 어텐션을 수행</a:t>
                </a:r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 </a:t>
                </a:r>
                <a:r>
                  <a:rPr kumimoji="1"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각 가중치 행렬은</a:t>
                </a:r>
                <a:endParaRPr kumimoji="1" lang="en-US" altLang="ko-Kore-KR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r>
                  <a:rPr kumimoji="1"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𝑑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𝑚𝑜𝑑𝑒𝑙</m:t>
                        </m:r>
                      </m:sub>
                    </m:sSub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/</a:t>
                </a:r>
                <a14:m>
                  <m:oMath xmlns:m="http://schemas.openxmlformats.org/officeDocument/2006/math"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𝑛𝑢𝑚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_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h𝑒𝑎𝑑𝑠</m:t>
                    </m:r>
                  </m:oMath>
                </a14:m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 </a:t>
                </a:r>
                <a:r>
                  <a:rPr kumimoji="1"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의 크기를 가짐</a:t>
                </a:r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047D43-E8B3-4C45-B6EA-2C40026C1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025" y="1397000"/>
                <a:ext cx="6561412" cy="923330"/>
              </a:xfrm>
              <a:prstGeom prst="rect">
                <a:avLst/>
              </a:prstGeom>
              <a:blipFill>
                <a:blip r:embed="rId3"/>
                <a:stretch>
                  <a:fillRect l="-772" t="-1351" b="-810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D565F6-FB24-FC42-9E17-B3A3D5C3A066}"/>
                  </a:ext>
                </a:extLst>
              </p:cNvPr>
              <p:cNvSpPr txBox="1"/>
              <p:nvPr/>
            </p:nvSpPr>
            <p:spPr>
              <a:xfrm>
                <a:off x="4485088" y="2415082"/>
                <a:ext cx="736528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이후 시퀀스 상의 모든 단어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𝑎𝑚</m:t>
                        </m:r>
                      </m:e>
                    </m:d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𝑠𝑡𝑢𝑑𝑒𝑛𝑡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1"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 대해</a:t>
                </a:r>
                <a:endParaRPr kumimoji="1" lang="en-US" altLang="ko-Kore-KR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K</a:t>
                </a:r>
                <a:r>
                  <a:rPr kumimoji="1"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벡터와 </a:t>
                </a:r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Scaled-dot product</a:t>
                </a:r>
                <a:r>
                  <a:rPr kumimoji="1"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를 계산하여 각 단어와의 유사도를 측정한 뒤</a:t>
                </a:r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</a:p>
              <a:p>
                <a:r>
                  <a:rPr kumimoji="1"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어텐션 분포를 생성하고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ko-Kore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를 계산해냄</a:t>
                </a:r>
                <a:r>
                  <a:rPr kumimoji="1" lang="en-US" altLang="ko-Kore-KR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D565F6-FB24-FC42-9E17-B3A3D5C3A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088" y="2415082"/>
                <a:ext cx="7365286" cy="923330"/>
              </a:xfrm>
              <a:prstGeom prst="rect">
                <a:avLst/>
              </a:prstGeom>
              <a:blipFill>
                <a:blip r:embed="rId4"/>
                <a:stretch>
                  <a:fillRect l="-861" t="-2703" r="-516" b="-675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548E8D7C-FB34-A542-9A57-38634EB79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518" y="3338412"/>
            <a:ext cx="6960487" cy="34107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4228332-00DB-6E47-90B4-D999AE4E6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95" y="4202048"/>
            <a:ext cx="3454419" cy="265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43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0FF9A6-7CB9-654B-8588-F88AEE77E046}"/>
                  </a:ext>
                </a:extLst>
              </p:cNvPr>
              <p:cNvSpPr txBox="1"/>
              <p:nvPr/>
            </p:nvSpPr>
            <p:spPr>
              <a:xfrm>
                <a:off x="325677" y="1019947"/>
                <a:ext cx="4307205" cy="647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𝐴𝑡𝑡𝑒𝑛𝑡𝑖𝑜𝑛</m:t>
                    </m:r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kumimoji="1" lang="en-US" altLang="ko-Kore-KR" sz="2000" dirty="0"/>
                  <a:t>)</a:t>
                </a:r>
                <a14:m>
                  <m:oMath xmlns:m="http://schemas.openxmlformats.org/officeDocument/2006/math">
                    <m:r>
                      <a:rPr kumimoji="1" lang="en-US" altLang="ko-Kore-KR" sz="20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0FF9A6-7CB9-654B-8588-F88AEE77E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77" y="1019947"/>
                <a:ext cx="4307205" cy="6477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99F0690B-8121-2643-AE19-7F5F4ECE2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3" y="2192711"/>
            <a:ext cx="6787524" cy="36453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EE2DCCB-12FA-4A45-85EE-F8F8C3AE0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884" y="1667688"/>
            <a:ext cx="4279900" cy="4305300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3F715922-C81C-4349-AFBE-D1FD384A1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570" y="1110484"/>
            <a:ext cx="10136859" cy="54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FC4F09C-8F35-9747-A3E7-8602397F3FA8}"/>
              </a:ext>
            </a:extLst>
          </p:cNvPr>
          <p:cNvSpPr txBox="1"/>
          <p:nvPr/>
        </p:nvSpPr>
        <p:spPr>
          <a:xfrm>
            <a:off x="0" y="1154214"/>
            <a:ext cx="12364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Feed Forward Neural Network </a:t>
            </a:r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층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어텐션 층을 통과한  단어 벡터는 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Fully-connected layer</a:t>
            </a:r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거쳐 다음 인코더로 전달됨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각각의 벡터에 병렬적으로 적용됨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pic>
        <p:nvPicPr>
          <p:cNvPr id="15" name="그림 14" descr="텍스트, 명함, 스크린샷이(가) 표시된 사진&#10;&#10;자동 생성된 설명">
            <a:extLst>
              <a:ext uri="{FF2B5EF4-FFF2-40B4-BE49-F238E27FC236}">
                <a16:creationId xmlns:a16="http://schemas.microsoft.com/office/drawing/2014/main" id="{1AD0CF40-EE5E-3B49-85A8-6AC7E9BF1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1" y="2120322"/>
            <a:ext cx="9131300" cy="431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24C9A7-85C7-0444-B13E-F78D3A8D7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399" y="3569918"/>
            <a:ext cx="6570750" cy="213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6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00FF9A6-7CB9-654B-8588-F88AEE77E046}"/>
              </a:ext>
            </a:extLst>
          </p:cNvPr>
          <p:cNvSpPr txBox="1"/>
          <p:nvPr/>
        </p:nvSpPr>
        <p:spPr>
          <a:xfrm>
            <a:off x="5402470" y="1149420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기타 내용</a:t>
            </a: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C9F966A1-C3BA-6741-9F4A-1FD530FF6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823" y="2438400"/>
            <a:ext cx="2921000" cy="1981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779A97-12F7-4246-94C9-0ABDFB3A5A2E}"/>
              </a:ext>
            </a:extLst>
          </p:cNvPr>
          <p:cNvSpPr txBox="1"/>
          <p:nvPr/>
        </p:nvSpPr>
        <p:spPr>
          <a:xfrm>
            <a:off x="7116136" y="4588805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Padding mask</a:t>
            </a:r>
          </a:p>
          <a:p>
            <a:pPr algn="ctr"/>
            <a:endParaRPr kumimoji="1" lang="en-US" altLang="ko-Kore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인코더에 입력되는 문장에 </a:t>
            </a:r>
            <a:endParaRPr kumimoji="1" lang="en-US" altLang="ko-Kore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패딩이 들어가 있을 경우 이를 제외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ore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EC8C2C-DFEE-3A4F-B0D5-3A9A7A9BF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77" y="1950470"/>
            <a:ext cx="5753100" cy="323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09DD5-FBD0-E04E-A1AC-C21D1D90C6F5}"/>
              </a:ext>
            </a:extLst>
          </p:cNvPr>
          <p:cNvSpPr txBox="1"/>
          <p:nvPr/>
        </p:nvSpPr>
        <p:spPr>
          <a:xfrm>
            <a:off x="955458" y="5188970"/>
            <a:ext cx="4493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Residual block</a:t>
            </a:r>
          </a:p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역전파 과정에서 그래디언트가 잘 보존됨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281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4E01BFE-420C-3244-9D24-02A2C3C4A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550"/>
            <a:ext cx="3937000" cy="4660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2E6BBE-F5D7-924C-9B08-83B441E75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368" y="1428638"/>
            <a:ext cx="79883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23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BF7BD4-0A3A-2342-AE88-9D86B5504A57}"/>
              </a:ext>
            </a:extLst>
          </p:cNvPr>
          <p:cNvSpPr txBox="1"/>
          <p:nvPr/>
        </p:nvSpPr>
        <p:spPr>
          <a:xfrm>
            <a:off x="0" y="1154214"/>
            <a:ext cx="9544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디코더의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두번째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서브층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Query :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디코더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행렬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/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Key = Value 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인코더 행렬</a:t>
            </a:r>
            <a:endParaRPr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5ECB8C-71BC-704D-A4F6-0620CC188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41420"/>
            <a:ext cx="7315200" cy="19431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5780B34-21B4-7543-9292-662E44BE0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3"/>
          <a:stretch/>
        </p:blipFill>
        <p:spPr>
          <a:xfrm>
            <a:off x="0" y="3605006"/>
            <a:ext cx="5653413" cy="32347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F989C4-006A-8044-A05A-A2C14783412F}"/>
              </a:ext>
            </a:extLst>
          </p:cNvPr>
          <p:cNvSpPr txBox="1"/>
          <p:nvPr/>
        </p:nvSpPr>
        <p:spPr>
          <a:xfrm>
            <a:off x="6096000" y="4899209"/>
            <a:ext cx="565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이후에는 동일한 </a:t>
            </a:r>
            <a:r>
              <a:rPr kumimoji="1" lang="en-US" altLang="ko-Kore-KR" dirty="0"/>
              <a:t>FFNN</a:t>
            </a:r>
            <a:r>
              <a:rPr kumimoji="1" lang="ko-Kore-KR" altLang="en-US" dirty="0"/>
              <a:t>을 거친 후</a:t>
            </a:r>
            <a:r>
              <a:rPr kumimoji="1" lang="en-US" altLang="ko-Kore-KR" dirty="0"/>
              <a:t>, </a:t>
            </a:r>
          </a:p>
          <a:p>
            <a:r>
              <a:rPr kumimoji="1" lang="ko-Kore-KR" altLang="en-US" dirty="0"/>
              <a:t>최종적으로 </a:t>
            </a:r>
            <a:r>
              <a:rPr kumimoji="1" lang="en-US" altLang="ko-Kore-KR" dirty="0"/>
              <a:t>Dense &amp; </a:t>
            </a:r>
            <a:r>
              <a:rPr kumimoji="1" lang="en-US" altLang="ko-Kore-KR" dirty="0" err="1"/>
              <a:t>softmax</a:t>
            </a:r>
            <a:r>
              <a:rPr kumimoji="1" lang="ko-Kore-KR" altLang="en-US" dirty="0"/>
              <a:t> 층을 통해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결과를 출력</a:t>
            </a:r>
            <a:r>
              <a:rPr kumimoji="1" lang="en-US" altLang="ko-Kore-KR" dirty="0"/>
              <a:t>.</a:t>
            </a:r>
            <a:r>
              <a:rPr kumimoji="1" lang="ko-Kore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4402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Transformer</a:t>
            </a:r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DF66B0E-8CE1-B44E-AAAB-9CB06F8B546B}"/>
              </a:ext>
            </a:extLst>
          </p:cNvPr>
          <p:cNvSpPr txBox="1"/>
          <p:nvPr/>
        </p:nvSpPr>
        <p:spPr>
          <a:xfrm>
            <a:off x="1510097" y="1120147"/>
            <a:ext cx="9171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 복잡도</a:t>
            </a:r>
            <a:endParaRPr kumimoji="1" lang="en-US" altLang="ko-Kore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Attention</a:t>
            </a:r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경우 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RNN</a:t>
            </a:r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달리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차원이 아닌 입력 시퀀스의 길이에 비례하는 복잡도를 가짐</a:t>
            </a: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28AA2F1-3F9D-B346-9163-69009C92C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3045721"/>
            <a:ext cx="8813800" cy="1790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71F89C-FDC1-6044-A5D5-8874C2DD8122}"/>
              </a:ext>
            </a:extLst>
          </p:cNvPr>
          <p:cNvSpPr txBox="1"/>
          <p:nvPr/>
        </p:nvSpPr>
        <p:spPr>
          <a:xfrm>
            <a:off x="201217" y="2119743"/>
            <a:ext cx="11990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매우 긴 입력을 처리하기 어려우므로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ore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Longformer</a:t>
            </a:r>
            <a:r>
              <a:rPr lang="en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ore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Linformer</a:t>
            </a:r>
            <a:r>
              <a:rPr lang="en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ore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reFormer</a:t>
            </a:r>
            <a:r>
              <a:rPr lang="en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Big Bird </a:t>
            </a:r>
            <a:r>
              <a:rPr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등 새로운 모델들이 개발되고 있음</a:t>
            </a:r>
            <a:r>
              <a:rPr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37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+mj-ea"/>
              </a:rPr>
              <a:t>1. RNN Structure </a:t>
            </a:r>
            <a:r>
              <a:rPr lang="en-US" altLang="ko-KR" sz="2400" dirty="0">
                <a:latin typeface="+mj-ea"/>
              </a:rPr>
              <a:t>– What is the difference?</a:t>
            </a:r>
            <a:endParaRPr lang="en-KR" sz="2400" dirty="0">
              <a:latin typeface="+mj-ea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2D78A641-B394-BA4C-AAB9-8C422A7EA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062"/>
          <a:stretch/>
        </p:blipFill>
        <p:spPr>
          <a:xfrm>
            <a:off x="1111037" y="1712441"/>
            <a:ext cx="3601103" cy="21413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3FE389-3E51-4B4F-9DFE-B7600C102B2A}"/>
              </a:ext>
            </a:extLst>
          </p:cNvPr>
          <p:cNvSpPr txBox="1"/>
          <p:nvPr/>
        </p:nvSpPr>
        <p:spPr>
          <a:xfrm>
            <a:off x="1719016" y="1154214"/>
            <a:ext cx="2782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&lt; F</a:t>
            </a:r>
            <a:r>
              <a:rPr lang="en-KR" b="1" dirty="0"/>
              <a:t>eed-forward Networks &gt;</a:t>
            </a:r>
          </a:p>
        </p:txBody>
      </p:sp>
      <p:pic>
        <p:nvPicPr>
          <p:cNvPr id="17" name="Picture 1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6D2C4F1-B0D9-F04F-9E5D-DC7B9A13C5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33" b="41589"/>
          <a:stretch/>
        </p:blipFill>
        <p:spPr>
          <a:xfrm>
            <a:off x="845189" y="4217900"/>
            <a:ext cx="4049124" cy="1194375"/>
          </a:xfrm>
          <a:prstGeom prst="rect">
            <a:avLst/>
          </a:prstGeom>
        </p:spPr>
      </p:pic>
      <p:pic>
        <p:nvPicPr>
          <p:cNvPr id="18" name="Picture 1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2182537-A73A-9C4F-A126-9B88129CAB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359" b="1577"/>
          <a:stretch/>
        </p:blipFill>
        <p:spPr>
          <a:xfrm>
            <a:off x="966895" y="5412275"/>
            <a:ext cx="3879797" cy="357818"/>
          </a:xfrm>
          <a:prstGeom prst="rect">
            <a:avLst/>
          </a:prstGeom>
        </p:spPr>
      </p:pic>
      <p:pic>
        <p:nvPicPr>
          <p:cNvPr id="20" name="Picture 19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C375364E-38E5-FD45-95BD-86E83EC65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660" y="2461816"/>
            <a:ext cx="4497977" cy="2763897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E6B59B-850B-C343-A1AA-C57804FBD5E7}"/>
              </a:ext>
            </a:extLst>
          </p:cNvPr>
          <p:cNvCxnSpPr>
            <a:cxnSpLocks/>
          </p:cNvCxnSpPr>
          <p:nvPr/>
        </p:nvCxnSpPr>
        <p:spPr>
          <a:xfrm>
            <a:off x="5693756" y="1158615"/>
            <a:ext cx="0" cy="5390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67768A-1E9D-F84D-A110-095B295FD697}"/>
              </a:ext>
            </a:extLst>
          </p:cNvPr>
          <p:cNvSpPr txBox="1"/>
          <p:nvPr/>
        </p:nvSpPr>
        <p:spPr>
          <a:xfrm>
            <a:off x="6882803" y="1326718"/>
            <a:ext cx="434317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S</a:t>
            </a:r>
            <a:r>
              <a:rPr lang="en-KR" dirty="0"/>
              <a:t>equential data </a:t>
            </a:r>
            <a:r>
              <a:rPr lang="ko-KR" altLang="en-US" dirty="0"/>
              <a:t>에 그대로 적용 </a:t>
            </a:r>
            <a:r>
              <a:rPr lang="en-US" altLang="ko-KR" dirty="0"/>
              <a:t>???</a:t>
            </a:r>
          </a:p>
          <a:p>
            <a:pPr algn="ctr"/>
            <a:r>
              <a:rPr lang="ko-KR" altLang="en-US" dirty="0"/>
              <a:t>각각의 시점마다 </a:t>
            </a:r>
            <a:r>
              <a:rPr lang="en-US" altLang="ko-KR" dirty="0"/>
              <a:t>feed-forward network</a:t>
            </a:r>
            <a:r>
              <a:rPr lang="ko-KR" altLang="en-US" dirty="0"/>
              <a:t> </a:t>
            </a:r>
            <a:r>
              <a:rPr lang="en-US" altLang="ko-KR" dirty="0"/>
              <a:t>???</a:t>
            </a:r>
            <a:endParaRPr lang="en-K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F319F8-0A6F-3D4A-B08F-F4C8A3C57893}"/>
              </a:ext>
            </a:extLst>
          </p:cNvPr>
          <p:cNvSpPr/>
          <p:nvPr/>
        </p:nvSpPr>
        <p:spPr>
          <a:xfrm>
            <a:off x="10866668" y="2094447"/>
            <a:ext cx="1110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WRONG!!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6B5051-ABBC-8340-A21A-FE981F108937}"/>
              </a:ext>
            </a:extLst>
          </p:cNvPr>
          <p:cNvSpPr txBox="1"/>
          <p:nvPr/>
        </p:nvSpPr>
        <p:spPr>
          <a:xfrm>
            <a:off x="2855833" y="379800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800" dirty="0"/>
              <a:t>⇓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122C1-595F-D94C-9FD7-31004451819C}"/>
              </a:ext>
            </a:extLst>
          </p:cNvPr>
          <p:cNvSpPr txBox="1"/>
          <p:nvPr/>
        </p:nvSpPr>
        <p:spPr>
          <a:xfrm>
            <a:off x="858171" y="5873638"/>
            <a:ext cx="438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data points are independent of each other</a:t>
            </a:r>
          </a:p>
          <a:p>
            <a:r>
              <a:rPr lang="en-US" dirty="0"/>
              <a:t>2) fixed length input &amp; output</a:t>
            </a:r>
            <a:endParaRPr lang="en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A1AE66-AEB6-AF4A-8249-E17EC1AEFA8D}"/>
              </a:ext>
            </a:extLst>
          </p:cNvPr>
          <p:cNvSpPr txBox="1"/>
          <p:nvPr/>
        </p:nvSpPr>
        <p:spPr>
          <a:xfrm>
            <a:off x="6309409" y="5412275"/>
            <a:ext cx="5489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en-US" dirty="0"/>
              <a:t>1)</a:t>
            </a:r>
            <a:r>
              <a:rPr lang="ko-KR" altLang="en-US" dirty="0"/>
              <a:t> </a:t>
            </a:r>
            <a:r>
              <a:rPr lang="en-US" dirty="0"/>
              <a:t>one data point depends upon the previous data point </a:t>
            </a:r>
          </a:p>
          <a:p>
            <a:pPr fontAlgn="t"/>
            <a:r>
              <a:rPr lang="en-US" dirty="0"/>
              <a:t>    = historical information matters</a:t>
            </a:r>
            <a:endParaRPr lang="en-KR" dirty="0"/>
          </a:p>
          <a:p>
            <a:pPr fontAlgn="t"/>
            <a:r>
              <a:rPr lang="en-KR" dirty="0"/>
              <a:t>2) </a:t>
            </a:r>
            <a:r>
              <a:rPr lang="en-US" dirty="0"/>
              <a:t>hard(or impossible) to choose a fixed context window</a:t>
            </a:r>
            <a:endParaRPr lang="en-KR" dirty="0"/>
          </a:p>
          <a:p>
            <a:endParaRPr lang="en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58336D-69B3-1E4B-9316-D067A0890295}"/>
              </a:ext>
            </a:extLst>
          </p:cNvPr>
          <p:cNvSpPr/>
          <p:nvPr/>
        </p:nvSpPr>
        <p:spPr>
          <a:xfrm>
            <a:off x="8901648" y="116588"/>
            <a:ext cx="33620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2">
                    <a:lumMod val="90000"/>
                  </a:schemeClr>
                </a:solidFill>
                <a:latin typeface="Open Sans" panose="020F0502020204030204" pitchFamily="34" charset="0"/>
              </a:rPr>
              <a:t>Reference:</a:t>
            </a:r>
          </a:p>
          <a:p>
            <a:r>
              <a:rPr lang="en-US" sz="1100" b="1" dirty="0">
                <a:solidFill>
                  <a:schemeClr val="bg2">
                    <a:lumMod val="90000"/>
                  </a:schemeClr>
                </a:solidFill>
                <a:latin typeface="Open Sans" panose="020F0502020204030204" pitchFamily="34" charset="0"/>
              </a:rPr>
              <a:t>© Alexander </a:t>
            </a:r>
            <a:r>
              <a:rPr lang="en-US" sz="1100" b="1" dirty="0" err="1">
                <a:solidFill>
                  <a:schemeClr val="bg2">
                    <a:lumMod val="90000"/>
                  </a:schemeClr>
                </a:solidFill>
                <a:latin typeface="Open Sans" panose="020F0502020204030204" pitchFamily="34" charset="0"/>
              </a:rPr>
              <a:t>Amini</a:t>
            </a:r>
            <a:r>
              <a:rPr lang="en-US" sz="1100" b="1" dirty="0">
                <a:solidFill>
                  <a:schemeClr val="bg2">
                    <a:lumMod val="90000"/>
                  </a:schemeClr>
                </a:solidFill>
                <a:latin typeface="Open Sans" panose="020F0502020204030204" pitchFamily="34" charset="0"/>
              </a:rPr>
              <a:t> and Ava </a:t>
            </a:r>
            <a:r>
              <a:rPr lang="en-US" sz="1100" b="1" dirty="0" err="1">
                <a:solidFill>
                  <a:schemeClr val="bg2">
                    <a:lumMod val="90000"/>
                  </a:schemeClr>
                </a:solidFill>
                <a:latin typeface="Open Sans" panose="020F0502020204030204" pitchFamily="34" charset="0"/>
              </a:rPr>
              <a:t>Soleimany</a:t>
            </a:r>
            <a:br>
              <a:rPr lang="en-US" sz="1100" b="1" dirty="0">
                <a:solidFill>
                  <a:schemeClr val="bg2">
                    <a:lumMod val="90000"/>
                  </a:schemeClr>
                </a:solidFill>
                <a:latin typeface="Open Sans" panose="020F0502020204030204" pitchFamily="34" charset="0"/>
              </a:rPr>
            </a:br>
            <a:r>
              <a:rPr lang="en-US" sz="1100" b="1" dirty="0">
                <a:solidFill>
                  <a:schemeClr val="bg2">
                    <a:lumMod val="90000"/>
                  </a:schemeClr>
                </a:solidFill>
                <a:latin typeface="Open Sans" panose="020F0502020204030204" pitchFamily="34" charset="0"/>
              </a:rPr>
              <a:t>MIT 6.S191: Introduction to Deep Learning</a:t>
            </a:r>
            <a:br>
              <a:rPr lang="en-US" sz="1100" b="1" dirty="0">
                <a:solidFill>
                  <a:schemeClr val="bg2">
                    <a:lumMod val="90000"/>
                  </a:schemeClr>
                </a:solidFill>
                <a:latin typeface="Open Sans" panose="020F0502020204030204" pitchFamily="34" charset="0"/>
              </a:rPr>
            </a:br>
            <a:r>
              <a:rPr lang="en-US" sz="1100" b="1" u="sng" dirty="0" err="1">
                <a:solidFill>
                  <a:srgbClr val="0070C0"/>
                </a:solidFill>
                <a:latin typeface="Open Sans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IntroToDeepLearning.co</a:t>
            </a:r>
            <a:r>
              <a:rPr lang="en-US" sz="1100" b="1" u="sng" dirty="0" err="1">
                <a:solidFill>
                  <a:srgbClr val="0070C0"/>
                </a:solidFill>
                <a:latin typeface="Open Sans" panose="020F0502020204030204" pitchFamily="34" charset="0"/>
              </a:rPr>
              <a:t>m</a:t>
            </a:r>
            <a:endParaRPr lang="en-US" sz="1100" b="1" u="sng" dirty="0">
              <a:solidFill>
                <a:srgbClr val="0070C0"/>
              </a:solidFill>
              <a:latin typeface="Open Sans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678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+mj-ea"/>
              </a:rPr>
              <a:t>1. RNN Structure </a:t>
            </a:r>
            <a:r>
              <a:rPr lang="en-US" altLang="ko-KR" sz="2400" dirty="0">
                <a:latin typeface="+mj-ea"/>
              </a:rPr>
              <a:t>– What is the difference?</a:t>
            </a:r>
            <a:endParaRPr lang="en-KR" sz="2400" dirty="0">
              <a:latin typeface="+mj-ea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0E12210-EA48-1844-98EE-C8F87C0F5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9"/>
          <a:stretch/>
        </p:blipFill>
        <p:spPr>
          <a:xfrm>
            <a:off x="442331" y="1322310"/>
            <a:ext cx="7274311" cy="3768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6E0E83-0ECF-C64F-A993-48CCB8CB75FE}"/>
              </a:ext>
            </a:extLst>
          </p:cNvPr>
          <p:cNvSpPr txBox="1"/>
          <p:nvPr/>
        </p:nvSpPr>
        <p:spPr>
          <a:xfrm>
            <a:off x="442331" y="5535690"/>
            <a:ext cx="101736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RNNs are different than the classical multi-layer perceptron (MLP) networks because of two main reasons: </a:t>
            </a:r>
          </a:p>
          <a:p>
            <a:r>
              <a:rPr lang="en-US" dirty="0"/>
              <a:t>1) They take into account what happened </a:t>
            </a:r>
            <a:r>
              <a:rPr lang="en-US" i="1" dirty="0"/>
              <a:t>previously</a:t>
            </a:r>
            <a:r>
              <a:rPr lang="en-US" dirty="0"/>
              <a:t> and </a:t>
            </a:r>
          </a:p>
          <a:p>
            <a:r>
              <a:rPr lang="en-US" dirty="0"/>
              <a:t>2) they </a:t>
            </a:r>
            <a:r>
              <a:rPr lang="en-US" i="1" dirty="0"/>
              <a:t>share </a:t>
            </a:r>
            <a:r>
              <a:rPr lang="en-US" dirty="0"/>
              <a:t>parameters/weights.</a:t>
            </a:r>
            <a:endParaRPr lang="en-KR" dirty="0"/>
          </a:p>
        </p:txBody>
      </p:sp>
      <p:pic>
        <p:nvPicPr>
          <p:cNvPr id="7" name="Picture 6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BAAF8380-9277-1849-9090-48DFE229E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835" y="2638462"/>
            <a:ext cx="3478972" cy="19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44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+mj-ea"/>
              </a:rPr>
              <a:t>1. RNN Structure </a:t>
            </a:r>
            <a:r>
              <a:rPr lang="en-US" altLang="ko-KR" sz="2400" dirty="0">
                <a:latin typeface="+mj-ea"/>
              </a:rPr>
              <a:t>– </a:t>
            </a:r>
            <a:r>
              <a:rPr lang="en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Unfolding computational graphs</a:t>
            </a:r>
            <a:endParaRPr lang="en-KR" sz="2400" dirty="0">
              <a:latin typeface="+mj-ea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54876AB-EEDF-0944-B86E-0D4F9CAF5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39" y="1852594"/>
            <a:ext cx="9766578" cy="26789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AFB45F-0174-2244-B41B-7CE2AA320ECF}"/>
              </a:ext>
            </a:extLst>
          </p:cNvPr>
          <p:cNvSpPr txBox="1"/>
          <p:nvPr/>
        </p:nvSpPr>
        <p:spPr>
          <a:xfrm>
            <a:off x="10873353" y="1663594"/>
            <a:ext cx="10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“unfold”</a:t>
            </a:r>
          </a:p>
          <a:p>
            <a:r>
              <a:rPr lang="en-KR" b="1" dirty="0"/>
              <a:t>“unroll”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0D5044-4FD1-854E-BAE2-BFC1EE84F94C}"/>
              </a:ext>
            </a:extLst>
          </p:cNvPr>
          <p:cNvSpPr txBox="1"/>
          <p:nvPr/>
        </p:nvSpPr>
        <p:spPr>
          <a:xfrm>
            <a:off x="1229439" y="5140664"/>
            <a:ext cx="434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★ </a:t>
            </a:r>
            <a:r>
              <a:rPr lang="en-US" b="1" u="sng" dirty="0"/>
              <a:t>s</a:t>
            </a:r>
            <a:r>
              <a:rPr lang="en-KR" b="1" u="sng" dirty="0"/>
              <a:t>ame</a:t>
            </a:r>
            <a:r>
              <a:rPr lang="en-KR" b="1" dirty="0"/>
              <a:t> </a:t>
            </a:r>
            <a:r>
              <a:rPr lang="en-KR" dirty="0"/>
              <a:t>weight matrices = share parameters</a:t>
            </a:r>
          </a:p>
        </p:txBody>
      </p:sp>
    </p:spTree>
    <p:extLst>
      <p:ext uri="{BB962C8B-B14F-4D97-AF65-F5344CB8AC3E}">
        <p14:creationId xmlns:p14="http://schemas.microsoft.com/office/powerpoint/2010/main" val="868474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+mj-ea"/>
              </a:rPr>
              <a:t>1. RNN Structure </a:t>
            </a:r>
            <a:r>
              <a:rPr lang="en-US" altLang="ko-KR" sz="2400" dirty="0">
                <a:latin typeface="+mj-ea"/>
              </a:rPr>
              <a:t>– </a:t>
            </a:r>
            <a:r>
              <a:rPr lang="en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RNN Equations</a:t>
            </a:r>
            <a:endParaRPr lang="en-KR" sz="2400" dirty="0">
              <a:latin typeface="+mj-ea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01B526-D8F0-F749-B69F-4E80C035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90" y="1741818"/>
            <a:ext cx="4549698" cy="431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67E91F-A0DB-D14A-AC86-6DC2BC69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467" y="2542722"/>
            <a:ext cx="6249543" cy="266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F540A2-2FA3-8446-A388-21E7B4BB2275}"/>
              </a:ext>
            </a:extLst>
          </p:cNvPr>
          <p:cNvCxnSpPr>
            <a:cxnSpLocks/>
          </p:cNvCxnSpPr>
          <p:nvPr/>
        </p:nvCxnSpPr>
        <p:spPr>
          <a:xfrm>
            <a:off x="5069288" y="1180918"/>
            <a:ext cx="0" cy="5390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70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91E-E12F-384E-BD38-E0D5FB8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 lIns="360000">
            <a:normAutofit/>
          </a:bodyPr>
          <a:lstStyle/>
          <a:p>
            <a:r>
              <a:rPr lang="en-US" altLang="ko-KR" sz="1800" dirty="0">
                <a:latin typeface="+mj-ea"/>
              </a:rPr>
              <a:t>1. RNN Structure </a:t>
            </a:r>
            <a:r>
              <a:rPr lang="en-US" altLang="ko-KR" sz="2400" dirty="0">
                <a:latin typeface="+mj-ea"/>
              </a:rPr>
              <a:t>– Sequence modeling</a:t>
            </a:r>
            <a:endParaRPr lang="en-KR" sz="2400" dirty="0">
              <a:latin typeface="+mj-ea"/>
            </a:endParaRPr>
          </a:p>
        </p:txBody>
      </p:sp>
      <p:cxnSp>
        <p:nvCxnSpPr>
          <p:cNvPr id="5" name="Google Shape;217;p34">
            <a:extLst>
              <a:ext uri="{FF2B5EF4-FFF2-40B4-BE49-F238E27FC236}">
                <a16:creationId xmlns:a16="http://schemas.microsoft.com/office/drawing/2014/main" id="{79A767E7-9983-6F48-9C7E-1CA3612DA817}"/>
              </a:ext>
            </a:extLst>
          </p:cNvPr>
          <p:cNvCxnSpPr>
            <a:cxnSpLocks/>
          </p:cNvCxnSpPr>
          <p:nvPr/>
        </p:nvCxnSpPr>
        <p:spPr>
          <a:xfrm>
            <a:off x="0" y="984362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AE92B7E-CC6C-684F-9AE2-A7EF4D8DB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2" b="1127"/>
          <a:stretch/>
        </p:blipFill>
        <p:spPr>
          <a:xfrm>
            <a:off x="1431037" y="1343818"/>
            <a:ext cx="9329925" cy="42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15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3720</TotalTime>
  <Words>1698</Words>
  <Application>Microsoft Macintosh PowerPoint</Application>
  <PresentationFormat>Widescreen</PresentationFormat>
  <Paragraphs>269</Paragraphs>
  <Slides>46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1" baseType="lpstr">
      <vt:lpstr>-apple-system</vt:lpstr>
      <vt:lpstr>맑은 고딕</vt:lpstr>
      <vt:lpstr>맑은 고딕</vt:lpstr>
      <vt:lpstr>NanumGothic</vt:lpstr>
      <vt:lpstr>Arial</vt:lpstr>
      <vt:lpstr>Arvo</vt:lpstr>
      <vt:lpstr>Bodoni</vt:lpstr>
      <vt:lpstr>Calibri</vt:lpstr>
      <vt:lpstr>Calibri Light</vt:lpstr>
      <vt:lpstr>Cambria Math</vt:lpstr>
      <vt:lpstr>Open Sans</vt:lpstr>
      <vt:lpstr>Times</vt:lpstr>
      <vt:lpstr>Ubuntu</vt:lpstr>
      <vt:lpstr>Wingdings</vt:lpstr>
      <vt:lpstr>Office Theme</vt:lpstr>
      <vt:lpstr>PowerPoint Presentation</vt:lpstr>
      <vt:lpstr>Contents</vt:lpstr>
      <vt:lpstr>1. RNN Structure</vt:lpstr>
      <vt:lpstr>1. RNN Structure – Motivation</vt:lpstr>
      <vt:lpstr>1. RNN Structure – What is the difference?</vt:lpstr>
      <vt:lpstr>1. RNN Structure – What is the difference?</vt:lpstr>
      <vt:lpstr>1. RNN Structure – Unfolding computational graphs</vt:lpstr>
      <vt:lpstr>1. RNN Structure – RNN Equations</vt:lpstr>
      <vt:lpstr>1. RNN Structure – Sequence modeling</vt:lpstr>
      <vt:lpstr>2. Backpropagation Through Time (BPTT)</vt:lpstr>
      <vt:lpstr>2. Backpropagation Through Time – Forward propagation</vt:lpstr>
      <vt:lpstr>2. Backpropagation Through Time – BPTT Algorithm </vt:lpstr>
      <vt:lpstr>2. Backpropagation Through Time – BPTT Algorithm </vt:lpstr>
      <vt:lpstr>2. Backpropagation Through Time – BPTT Algorithm </vt:lpstr>
      <vt:lpstr>3. Some RNN Architectures (5)</vt:lpstr>
      <vt:lpstr>3. Some RNN Architectures – Bi-directional RNNs </vt:lpstr>
      <vt:lpstr>3. Some RNN Architectures – Encoder-Decoder (Sequence-to-Sequence) Architectures</vt:lpstr>
      <vt:lpstr>3. Some RNN Architectures – Deep Recurrent Networks</vt:lpstr>
      <vt:lpstr>3. Some RNN Architectures – Recursive Neural Network</vt:lpstr>
      <vt:lpstr>3. Some RNN Architectures – Echo State Networks (ESN)</vt:lpstr>
      <vt:lpstr>PowerPoint Presentation</vt:lpstr>
      <vt:lpstr>Remark: RNN의 핵심적인 특징</vt:lpstr>
      <vt:lpstr>4. LSTM</vt:lpstr>
      <vt:lpstr>4. LSTM</vt:lpstr>
      <vt:lpstr>4. LSTM</vt:lpstr>
      <vt:lpstr>4. LSTM</vt:lpstr>
      <vt:lpstr>4. LSTM</vt:lpstr>
      <vt:lpstr>4. LSTM</vt:lpstr>
      <vt:lpstr>4. LSTM</vt:lpstr>
      <vt:lpstr>4. LSTM</vt:lpstr>
      <vt:lpstr>4. GRU</vt:lpstr>
      <vt:lpstr>5. Transformer</vt:lpstr>
      <vt:lpstr>5. Transformer</vt:lpstr>
      <vt:lpstr>5. Transformer</vt:lpstr>
      <vt:lpstr>5.Transformer</vt:lpstr>
      <vt:lpstr>5. Transformer</vt:lpstr>
      <vt:lpstr>5. Transformer</vt:lpstr>
      <vt:lpstr>5. Transformer</vt:lpstr>
      <vt:lpstr>5. Transformer</vt:lpstr>
      <vt:lpstr>5. Transformer</vt:lpstr>
      <vt:lpstr>5. Transformer</vt:lpstr>
      <vt:lpstr>5. Transformer</vt:lpstr>
      <vt:lpstr>5. Transformer</vt:lpstr>
      <vt:lpstr>5. Transformer</vt:lpstr>
      <vt:lpstr>5. Transformer</vt:lpstr>
      <vt:lpstr>5. Transformer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김송희</dc:creator>
  <cp:lastModifiedBy>김송희</cp:lastModifiedBy>
  <cp:revision>105</cp:revision>
  <dcterms:created xsi:type="dcterms:W3CDTF">2022-02-04T09:50:53Z</dcterms:created>
  <dcterms:modified xsi:type="dcterms:W3CDTF">2022-02-10T09:19:03Z</dcterms:modified>
</cp:coreProperties>
</file>